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76" r:id="rId5"/>
    <p:sldId id="278" r:id="rId6"/>
    <p:sldId id="277" r:id="rId7"/>
    <p:sldId id="260" r:id="rId8"/>
    <p:sldId id="269" r:id="rId9"/>
    <p:sldId id="272" r:id="rId10"/>
    <p:sldId id="273" r:id="rId11"/>
    <p:sldId id="274" r:id="rId12"/>
    <p:sldId id="27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1050587" cy="92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611313"/>
            <a:ext cx="11050587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SzPct val="125000"/>
        <a:buFont typeface="Wingdings" panose="05000000000000000000" pitchFamily="2" charset="2"/>
        <a:buChar char="Ø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Wingdings" panose="05000000000000000000" pitchFamily="2" charset="2"/>
        <a:buChar char="Ø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Wingdings" panose="05000000000000000000" pitchFamily="2" charset="2"/>
        <a:buChar char="Ø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n-cs"/>
        </a:defRPr>
      </a:lvl3pPr>
      <a:lvl4pPr marL="1657350" indent="-28575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Wingdings" panose="05000000000000000000" pitchFamily="2" charset="2"/>
        <a:buChar char="Ø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Wingdings" panose="05000000000000000000" pitchFamily="2" charset="2"/>
        <a:buChar char="Ø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굴림" panose="020B0600000101010101" pitchFamily="50" charset="-127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Bidirectional LSTM-CRF Models for Sequence Tagging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/>
              <a:t>arXiv</a:t>
            </a:r>
            <a:r>
              <a:rPr lang="en-US" altLang="ko-KR" dirty="0"/>
              <a:t> preprint </a:t>
            </a:r>
            <a:r>
              <a:rPr lang="en-US" altLang="ko-KR" dirty="0" err="1"/>
              <a:t>arXiv</a:t>
            </a:r>
            <a:endParaRPr lang="en-US" altLang="ko-KR" dirty="0"/>
          </a:p>
          <a:p>
            <a:r>
              <a:rPr lang="en-US" altLang="ko-KR" dirty="0"/>
              <a:t>Huang, </a:t>
            </a:r>
            <a:r>
              <a:rPr lang="en-US" altLang="ko-KR" dirty="0" err="1"/>
              <a:t>Zhiheng</a:t>
            </a:r>
            <a:r>
              <a:rPr lang="en-US" altLang="ko-KR" dirty="0"/>
              <a:t>, Wei Xu, and Kai Yu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Baidu research</a:t>
            </a:r>
            <a:endParaRPr lang="ko-KR" altLang="en-US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8954530" y="5815914"/>
            <a:ext cx="2965620" cy="104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ea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ea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ea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ea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단국대학교 </a:t>
            </a:r>
            <a:r>
              <a:rPr lang="en-US" altLang="ko-KR" dirty="0" err="1" smtClean="0"/>
              <a:t>Eduai</a:t>
            </a:r>
            <a:r>
              <a:rPr lang="en-US" altLang="ko-KR" dirty="0" smtClean="0"/>
              <a:t> </a:t>
            </a:r>
            <a:r>
              <a:rPr lang="ko-KR" altLang="en-US" dirty="0" smtClean="0"/>
              <a:t>센터</a:t>
            </a:r>
            <a:endParaRPr lang="en-US" altLang="ko-KR" dirty="0" smtClean="0"/>
          </a:p>
          <a:p>
            <a:r>
              <a:rPr lang="ko-KR" altLang="en-US" dirty="0"/>
              <a:t>발표자 </a:t>
            </a:r>
            <a:r>
              <a:rPr lang="en-US" altLang="ko-KR" dirty="0"/>
              <a:t>: </a:t>
            </a:r>
            <a:r>
              <a:rPr lang="ko-KR" altLang="en-US" dirty="0"/>
              <a:t>김태경</a:t>
            </a:r>
          </a:p>
        </p:txBody>
      </p:sp>
    </p:spTree>
    <p:extLst>
      <p:ext uri="{BB962C8B-B14F-4D97-AF65-F5344CB8AC3E}">
        <p14:creationId xmlns:p14="http://schemas.microsoft.com/office/powerpoint/2010/main" val="179389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Method(CRF(conditional </a:t>
            </a:r>
            <a:r>
              <a:rPr lang="en-US" altLang="ko-KR" dirty="0" smtClean="0"/>
              <a:t>random fields)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</a:t>
            </a:r>
            <a:r>
              <a:rPr lang="en-US" altLang="ko-KR" dirty="0" smtClean="0"/>
              <a:t>se </a:t>
            </a:r>
            <a:r>
              <a:rPr lang="en-US" altLang="ko-KR" dirty="0"/>
              <a:t>of </a:t>
            </a:r>
            <a:r>
              <a:rPr lang="en-US" altLang="ko-KR" dirty="0" err="1" smtClean="0"/>
              <a:t>neighbortag</a:t>
            </a:r>
            <a:r>
              <a:rPr lang="en-US" altLang="ko-KR" dirty="0" smtClean="0"/>
              <a:t> </a:t>
            </a:r>
            <a:r>
              <a:rPr lang="en-US" altLang="ko-KR" dirty="0"/>
              <a:t>information in predicting current </a:t>
            </a:r>
            <a:r>
              <a:rPr lang="en-US" altLang="ko-KR" dirty="0" smtClean="0"/>
              <a:t>tags</a:t>
            </a:r>
          </a:p>
          <a:p>
            <a:r>
              <a:rPr lang="en-US" altLang="ko-KR" dirty="0" smtClean="0"/>
              <a:t>Focus </a:t>
            </a:r>
            <a:r>
              <a:rPr lang="en-US" altLang="ko-KR" dirty="0"/>
              <a:t>on sentence level instead of individual </a:t>
            </a:r>
            <a:r>
              <a:rPr lang="en-US" altLang="ko-KR" dirty="0" smtClean="0"/>
              <a:t>positions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inputs and outputs are directly connected</a:t>
            </a:r>
            <a:endParaRPr lang="ko-KR" altLang="en-US" dirty="0"/>
          </a:p>
        </p:txBody>
      </p:sp>
      <p:pic>
        <p:nvPicPr>
          <p:cNvPr id="5" name="그림 4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37730" r="16413" b="27660"/>
          <a:stretch/>
        </p:blipFill>
        <p:spPr>
          <a:xfrm>
            <a:off x="3333871" y="3417052"/>
            <a:ext cx="5521080" cy="32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Method(LSTM-</a:t>
            </a:r>
            <a:r>
              <a:rPr lang="en-US" altLang="ko-KR" dirty="0" err="1" smtClean="0"/>
              <a:t>crf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ombine </a:t>
            </a:r>
            <a:r>
              <a:rPr lang="en-US" altLang="ko-KR" dirty="0"/>
              <a:t>a LSTM network and a CRF </a:t>
            </a:r>
            <a:r>
              <a:rPr lang="en-US" altLang="ko-KR" dirty="0" smtClean="0"/>
              <a:t>network to </a:t>
            </a:r>
            <a:r>
              <a:rPr lang="en-US" altLang="ko-KR" dirty="0"/>
              <a:t>form a LSTM-CRF </a:t>
            </a:r>
            <a:r>
              <a:rPr lang="en-US" altLang="ko-KR" dirty="0" smtClean="0"/>
              <a:t>model</a:t>
            </a:r>
          </a:p>
          <a:p>
            <a:r>
              <a:rPr lang="en-US" altLang="ko-KR" dirty="0"/>
              <a:t>U</a:t>
            </a:r>
            <a:r>
              <a:rPr lang="en-US" altLang="ko-KR" dirty="0" smtClean="0"/>
              <a:t>se </a:t>
            </a:r>
            <a:r>
              <a:rPr lang="en-US" altLang="ko-KR" dirty="0"/>
              <a:t>past </a:t>
            </a:r>
            <a:r>
              <a:rPr lang="en-US" altLang="ko-KR" dirty="0" smtClean="0"/>
              <a:t>input features </a:t>
            </a:r>
            <a:r>
              <a:rPr lang="en-US" altLang="ko-KR" dirty="0"/>
              <a:t>via a LSTM layer and sentence level </a:t>
            </a:r>
            <a:r>
              <a:rPr lang="en-US" altLang="ko-KR" dirty="0" smtClean="0"/>
              <a:t>tag information </a:t>
            </a:r>
            <a:r>
              <a:rPr lang="en-US" altLang="ko-KR" dirty="0"/>
              <a:t>via a CRF layer</a:t>
            </a:r>
            <a:endParaRPr lang="ko-KR" altLang="en-US" dirty="0"/>
          </a:p>
        </p:txBody>
      </p:sp>
      <p:pic>
        <p:nvPicPr>
          <p:cNvPr id="4" name="그림 3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38799" r="20483" b="20841"/>
          <a:stretch/>
        </p:blipFill>
        <p:spPr>
          <a:xfrm>
            <a:off x="3402228" y="3566984"/>
            <a:ext cx="5272217" cy="27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Method(BI-LSTM-CRF)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ombine a bidirectional </a:t>
            </a:r>
            <a:r>
              <a:rPr lang="en-US" altLang="ko-KR" dirty="0"/>
              <a:t>LSTM network and a CRF </a:t>
            </a:r>
            <a:r>
              <a:rPr lang="en-US" altLang="ko-KR" dirty="0" smtClean="0"/>
              <a:t>network to </a:t>
            </a:r>
            <a:r>
              <a:rPr lang="en-US" altLang="ko-KR" dirty="0"/>
              <a:t>form a BI-LSTM-CRF </a:t>
            </a:r>
            <a:r>
              <a:rPr lang="en-US" altLang="ko-KR" dirty="0" smtClean="0"/>
              <a:t>network</a:t>
            </a:r>
          </a:p>
          <a:p>
            <a:r>
              <a:rPr lang="en-US" altLang="ko-KR" dirty="0" smtClean="0"/>
              <a:t>Used </a:t>
            </a:r>
            <a:r>
              <a:rPr lang="en-US" altLang="ko-KR" dirty="0"/>
              <a:t>in a LSTM-CRF model, a BI-LSTM-CRF model can use the future input feature</a:t>
            </a:r>
            <a:endParaRPr lang="ko-KR" altLang="en-US" dirty="0"/>
          </a:p>
        </p:txBody>
      </p:sp>
      <p:pic>
        <p:nvPicPr>
          <p:cNvPr id="4" name="그림 3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28228" r="14084" b="35015"/>
          <a:stretch/>
        </p:blipFill>
        <p:spPr>
          <a:xfrm>
            <a:off x="1428217" y="3575222"/>
            <a:ext cx="6434416" cy="3168477"/>
          </a:xfrm>
          <a:prstGeom prst="rect">
            <a:avLst/>
          </a:prstGeom>
        </p:spPr>
      </p:pic>
      <p:pic>
        <p:nvPicPr>
          <p:cNvPr id="5" name="그림 4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9" t="36137" r="22841" b="11402"/>
          <a:stretch/>
        </p:blipFill>
        <p:spPr>
          <a:xfrm>
            <a:off x="7940996" y="3778421"/>
            <a:ext cx="4172640" cy="27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This paper systematically </a:t>
            </a:r>
            <a:r>
              <a:rPr lang="en-US" altLang="ko-KR" dirty="0"/>
              <a:t>compared the </a:t>
            </a:r>
            <a:r>
              <a:rPr lang="en-US" altLang="ko-KR" dirty="0" smtClean="0"/>
              <a:t>performance </a:t>
            </a:r>
            <a:r>
              <a:rPr lang="en-US" altLang="ko-KR" dirty="0"/>
              <a:t>of LSTM networks based models for sequence </a:t>
            </a:r>
            <a:r>
              <a:rPr lang="en-US" altLang="ko-KR" dirty="0" smtClean="0"/>
              <a:t>tagging</a:t>
            </a:r>
          </a:p>
          <a:p>
            <a:r>
              <a:rPr lang="en-US" altLang="ko-KR" dirty="0" smtClean="0"/>
              <a:t>This paper model </a:t>
            </a:r>
            <a:r>
              <a:rPr lang="en-US" altLang="ko-KR" dirty="0"/>
              <a:t>can </a:t>
            </a:r>
            <a:r>
              <a:rPr lang="en-US" altLang="ko-KR" dirty="0" smtClean="0"/>
              <a:t>produce </a:t>
            </a:r>
            <a:r>
              <a:rPr lang="en-US" altLang="ko-KR" dirty="0"/>
              <a:t>state of the art (or close to) accuracy on POS, </a:t>
            </a:r>
            <a:r>
              <a:rPr lang="en-US" altLang="ko-KR" dirty="0" smtClean="0"/>
              <a:t>chunking </a:t>
            </a:r>
            <a:r>
              <a:rPr lang="en-US" altLang="ko-KR" dirty="0"/>
              <a:t>and NER data </a:t>
            </a:r>
            <a:r>
              <a:rPr lang="en-US" altLang="ko-KR" dirty="0" smtClean="0"/>
              <a:t>sets</a:t>
            </a:r>
          </a:p>
          <a:p>
            <a:r>
              <a:rPr lang="en-US" altLang="ko-KR" dirty="0" smtClean="0"/>
              <a:t>This proposed </a:t>
            </a:r>
            <a:r>
              <a:rPr lang="en-US" altLang="ko-KR" dirty="0"/>
              <a:t>model is robust and it has less dependence on word embedding as compared to the observation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1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LISt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41412" y="1447800"/>
            <a:ext cx="9905999" cy="5083629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en-US" altLang="ko-KR" dirty="0" smtClean="0"/>
          </a:p>
          <a:p>
            <a:r>
              <a:rPr lang="en-US" altLang="ko-KR" dirty="0"/>
              <a:t>What’s machine </a:t>
            </a:r>
            <a:r>
              <a:rPr lang="en-US" altLang="ko-KR" dirty="0" smtClean="0"/>
              <a:t>learning</a:t>
            </a:r>
          </a:p>
          <a:p>
            <a:r>
              <a:rPr lang="en-US" altLang="ko-KR" dirty="0" smtClean="0"/>
              <a:t>Method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588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This paper </a:t>
            </a:r>
            <a:r>
              <a:rPr lang="en-US" altLang="ko-KR" dirty="0"/>
              <a:t>systematically </a:t>
            </a:r>
            <a:r>
              <a:rPr lang="en-US" altLang="ko-KR" dirty="0" smtClean="0"/>
              <a:t>compared </a:t>
            </a:r>
            <a:r>
              <a:rPr lang="en-US" altLang="ko-KR" dirty="0"/>
              <a:t>the performance of aforementioned models on NLP tagging data </a:t>
            </a:r>
            <a:r>
              <a:rPr lang="en-US" altLang="ko-KR" dirty="0" smtClean="0"/>
              <a:t>sets</a:t>
            </a:r>
          </a:p>
          <a:p>
            <a:r>
              <a:rPr lang="en-US" altLang="ko-KR" dirty="0" smtClean="0"/>
              <a:t>The first </a:t>
            </a:r>
            <a:r>
              <a:rPr lang="en-US" altLang="ko-KR" dirty="0"/>
              <a:t>to apply a bidirectional LSTM CRF </a:t>
            </a:r>
            <a:r>
              <a:rPr lang="en-US" altLang="ko-KR" dirty="0" smtClean="0"/>
              <a:t>(BI-LSTM-CRF</a:t>
            </a:r>
            <a:r>
              <a:rPr lang="en-US" altLang="ko-KR" dirty="0"/>
              <a:t>) model </a:t>
            </a:r>
            <a:endParaRPr lang="en-US" altLang="ko-KR" dirty="0" smtClean="0"/>
          </a:p>
          <a:p>
            <a:r>
              <a:rPr lang="en-US" altLang="ko-KR" dirty="0" smtClean="0"/>
              <a:t>BI-LSTM-CRF </a:t>
            </a:r>
            <a:r>
              <a:rPr lang="en-US" altLang="ko-KR" dirty="0"/>
              <a:t>model is robust and it has less dependence on word embedding as compared to previous </a:t>
            </a:r>
            <a:r>
              <a:rPr lang="en-US" altLang="ko-KR" dirty="0" smtClean="0"/>
              <a:t>observations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095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What’s 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Artificial intelligence </a:t>
            </a:r>
            <a:r>
              <a:rPr lang="en-US" altLang="ko-KR" dirty="0" smtClean="0"/>
              <a:t>is </a:t>
            </a:r>
            <a:r>
              <a:rPr lang="en-US" altLang="ko-KR" dirty="0"/>
              <a:t>intelligence exhibited by </a:t>
            </a:r>
            <a:r>
              <a:rPr lang="en-US" altLang="ko-KR" dirty="0" smtClean="0"/>
              <a:t>machines</a:t>
            </a:r>
          </a:p>
          <a:p>
            <a:r>
              <a:rPr lang="en-US" altLang="ko-KR" dirty="0" smtClean="0"/>
              <a:t>Machine learning is computers </a:t>
            </a:r>
            <a:r>
              <a:rPr lang="en-US" altLang="ko-KR" dirty="0"/>
              <a:t>the ability to learn without being explicitly </a:t>
            </a:r>
            <a:r>
              <a:rPr lang="en-US" altLang="ko-KR" dirty="0" smtClean="0"/>
              <a:t>programmed</a:t>
            </a:r>
          </a:p>
          <a:p>
            <a:r>
              <a:rPr lang="en-US" altLang="ko-KR" dirty="0"/>
              <a:t>Deep learning </a:t>
            </a:r>
            <a:r>
              <a:rPr lang="en-US" altLang="ko-KR" dirty="0" smtClean="0"/>
              <a:t>is </a:t>
            </a:r>
            <a:r>
              <a:rPr lang="en-US" altLang="ko-KR" dirty="0"/>
              <a:t>part of a broader family of machine learning methods based on learning data representations, as opposed to task-specific algorithms</a:t>
            </a:r>
            <a:endParaRPr lang="ko-KR" altLang="en-US" dirty="0"/>
          </a:p>
        </p:txBody>
      </p:sp>
      <p:pic>
        <p:nvPicPr>
          <p:cNvPr id="1026" name="Picture 2" descr="http://blogs.nvidia.co.kr/wp-content/uploads/sites/16/2016/08/postfiles8.naver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8179" r="4000" b="14371"/>
          <a:stretch/>
        </p:blipFill>
        <p:spPr bwMode="auto">
          <a:xfrm>
            <a:off x="3324314" y="4136106"/>
            <a:ext cx="4905286" cy="26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3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Classic NLP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https://i.imgur.com/lpuN4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096999"/>
            <a:ext cx="5826713" cy="32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imgur.com/5eyQg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15" y="1611313"/>
            <a:ext cx="4830810" cy="39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8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Method(CNN)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Originally invented for computer vision (</a:t>
            </a:r>
            <a:r>
              <a:rPr lang="en-US" altLang="ko-KR" dirty="0" err="1"/>
              <a:t>Lecun</a:t>
            </a:r>
            <a:r>
              <a:rPr lang="en-US" altLang="ko-KR" dirty="0"/>
              <a:t> et al, 1989)</a:t>
            </a:r>
          </a:p>
          <a:p>
            <a:r>
              <a:rPr lang="en-US" altLang="ko-KR" dirty="0"/>
              <a:t>Pretty much all modern vision systems use CNNs</a:t>
            </a:r>
          </a:p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890399" y="2955353"/>
            <a:ext cx="8971306" cy="3445447"/>
            <a:chOff x="1933128" y="3594516"/>
            <a:chExt cx="8322566" cy="2943327"/>
          </a:xfrm>
        </p:grpSpPr>
        <p:pic>
          <p:nvPicPr>
            <p:cNvPr id="5" name="Picture 2" descr="convolutional neural network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128" y="3594516"/>
              <a:ext cx="8322566" cy="268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75924" y="6276233"/>
              <a:ext cx="54369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Figure 1. “Gradient-based learning applied to document recognition” </a:t>
              </a:r>
              <a:r>
                <a:rPr lang="en-US" altLang="ko-KR" sz="1100" dirty="0" err="1" smtClean="0"/>
                <a:t>LeCun</a:t>
              </a:r>
              <a:r>
                <a:rPr lang="en-US" altLang="ko-KR" sz="1100" dirty="0" smtClean="0"/>
                <a:t> et al. IEEE 1998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418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Method(RNN(Recurrent </a:t>
            </a:r>
            <a:r>
              <a:rPr lang="en-US" altLang="ko-KR" dirty="0" smtClean="0"/>
              <a:t>neural network))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RNN maintains a memory based on history </a:t>
            </a:r>
            <a:r>
              <a:rPr lang="en-US" altLang="ko-KR" dirty="0" smtClean="0"/>
              <a:t>information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model to predict the current output con-</a:t>
            </a:r>
            <a:r>
              <a:rPr lang="en-US" altLang="ko-KR" dirty="0" err="1"/>
              <a:t>ditioned</a:t>
            </a:r>
            <a:r>
              <a:rPr lang="en-US" altLang="ko-KR" dirty="0"/>
              <a:t> on long distance features</a:t>
            </a:r>
            <a:endParaRPr lang="ko-KR" altLang="en-US" dirty="0"/>
          </a:p>
        </p:txBody>
      </p:sp>
      <p:pic>
        <p:nvPicPr>
          <p:cNvPr id="6" name="그림 5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27858" r="4356" b="6904"/>
          <a:stretch/>
        </p:blipFill>
        <p:spPr>
          <a:xfrm>
            <a:off x="3755571" y="3808796"/>
            <a:ext cx="4114801" cy="291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9671" y="5845100"/>
                <a:ext cx="1387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Input layer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71" y="5845100"/>
                <a:ext cx="1387929" cy="369332"/>
              </a:xfrm>
              <a:prstGeom prst="rect">
                <a:avLst/>
              </a:prstGeom>
              <a:blipFill>
                <a:blip r:embed="rId3"/>
                <a:stretch>
                  <a:fillRect l="-3509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1700" y="5067088"/>
                <a:ext cx="158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Hidden layer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067088"/>
                <a:ext cx="1583871" cy="369332"/>
              </a:xfrm>
              <a:prstGeom prst="rect">
                <a:avLst/>
              </a:prstGeom>
              <a:blipFill>
                <a:blip r:embed="rId4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71699" y="4278084"/>
                <a:ext cx="1583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Output layer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4278084"/>
                <a:ext cx="1583872" cy="369332"/>
              </a:xfrm>
              <a:prstGeom prst="rect">
                <a:avLst/>
              </a:prstGeom>
              <a:blipFill>
                <a:blip r:embed="rId5"/>
                <a:stretch>
                  <a:fillRect l="-307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95771" y="3883184"/>
                <a:ext cx="2985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𝑊h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−1))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771" y="3883184"/>
                <a:ext cx="2985433" cy="276999"/>
              </a:xfrm>
              <a:prstGeom prst="rect">
                <a:avLst/>
              </a:prstGeom>
              <a:blipFill>
                <a:blip r:embed="rId8"/>
                <a:stretch>
                  <a:fillRect l="-1224" t="-2222" r="-2245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95770" y="4212769"/>
                <a:ext cx="167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i="1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770" y="4212769"/>
                <a:ext cx="1675138" cy="276999"/>
              </a:xfrm>
              <a:prstGeom prst="rect">
                <a:avLst/>
              </a:prstGeom>
              <a:blipFill>
                <a:blip r:embed="rId9"/>
                <a:stretch>
                  <a:fillRect l="-2545" t="-2174" r="-4364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95769" y="4614419"/>
                <a:ext cx="186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Features at time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769" y="4614419"/>
                <a:ext cx="1866911" cy="369332"/>
              </a:xfrm>
              <a:prstGeom prst="rect">
                <a:avLst/>
              </a:prstGeom>
              <a:blipFill>
                <a:blip r:embed="rId10"/>
                <a:stretch>
                  <a:fillRect l="-2606"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1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Method(LSTM(Long </a:t>
            </a:r>
            <a:r>
              <a:rPr lang="en-US" altLang="ko-KR" dirty="0" smtClean="0"/>
              <a:t>short-term memory))</a:t>
            </a:r>
            <a:endParaRPr lang="ko-KR" altLang="en-US" dirty="0"/>
          </a:p>
        </p:txBody>
      </p:sp>
      <p:pic>
        <p:nvPicPr>
          <p:cNvPr id="4" name="그림 3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20567" r="7187" b="22411"/>
          <a:stretch/>
        </p:blipFill>
        <p:spPr>
          <a:xfrm>
            <a:off x="1246815" y="3360689"/>
            <a:ext cx="4401709" cy="3137388"/>
          </a:xfrm>
          <a:prstGeom prst="rect">
            <a:avLst/>
          </a:prstGeom>
        </p:spPr>
      </p:pic>
      <p:pic>
        <p:nvPicPr>
          <p:cNvPr id="5" name="그림 4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31489" r="10262" b="26525"/>
          <a:stretch/>
        </p:blipFill>
        <p:spPr>
          <a:xfrm>
            <a:off x="5851239" y="3360689"/>
            <a:ext cx="5744131" cy="3160340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1141412" y="1611313"/>
            <a:ext cx="9905999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SzPct val="12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57350" indent="-28575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LSTM are the same as RNNs</a:t>
            </a:r>
          </a:p>
          <a:p>
            <a:r>
              <a:rPr lang="en-US" altLang="ko-KR" dirty="0"/>
              <a:t>LSTM except that the hidden layer updates are replaced by purpose-built memory cells</a:t>
            </a:r>
          </a:p>
        </p:txBody>
      </p:sp>
    </p:spTree>
    <p:extLst>
      <p:ext uri="{BB962C8B-B14F-4D97-AF65-F5344CB8AC3E}">
        <p14:creationId xmlns:p14="http://schemas.microsoft.com/office/powerpoint/2010/main" val="44900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Method(Bi-LSTM(bidirectional LSTM</a:t>
            </a:r>
            <a:r>
              <a:rPr lang="en-US" altLang="ko-KR" dirty="0" smtClean="0"/>
              <a:t>))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Use forward states &amp; backward states</a:t>
            </a:r>
          </a:p>
          <a:p>
            <a:r>
              <a:rPr lang="en-US" altLang="ko-KR" dirty="0" smtClean="0"/>
              <a:t>Using Back propagation through time(BPTT)</a:t>
            </a:r>
          </a:p>
        </p:txBody>
      </p:sp>
      <p:pic>
        <p:nvPicPr>
          <p:cNvPr id="4" name="그림 3" descr="Bidirectional LSTM-CRF Models for Sequence Tagging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31205" r="10848" b="30497"/>
          <a:stretch/>
        </p:blipFill>
        <p:spPr>
          <a:xfrm>
            <a:off x="2636054" y="3229584"/>
            <a:ext cx="6459309" cy="3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회로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TM04033919[[fn=회로]]</Template>
  <TotalTime>1746</TotalTime>
  <Words>403</Words>
  <Application>Microsoft Office PowerPoint</Application>
  <PresentationFormat>와이드스크린</PresentationFormat>
  <Paragraphs>52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굴림</vt:lpstr>
      <vt:lpstr>맑은 고딕</vt:lpstr>
      <vt:lpstr>Arial</vt:lpstr>
      <vt:lpstr>Cambria Math</vt:lpstr>
      <vt:lpstr>Trebuchet MS</vt:lpstr>
      <vt:lpstr>Tw Cen MT</vt:lpstr>
      <vt:lpstr>Wingdings</vt:lpstr>
      <vt:lpstr>회로</vt:lpstr>
      <vt:lpstr>Bidirectional LSTM-CRF Models for Sequence Tagging</vt:lpstr>
      <vt:lpstr>LISt</vt:lpstr>
      <vt:lpstr>Introduction</vt:lpstr>
      <vt:lpstr>What’s machine learning</vt:lpstr>
      <vt:lpstr>Classic NLP</vt:lpstr>
      <vt:lpstr>Method(CNN)</vt:lpstr>
      <vt:lpstr>Method(RNN(Recurrent neural network))</vt:lpstr>
      <vt:lpstr>Method(LSTM(Long short-term memory))</vt:lpstr>
      <vt:lpstr>Method(Bi-LSTM(bidirectional LSTM))</vt:lpstr>
      <vt:lpstr>Method(CRF(conditional random fields)</vt:lpstr>
      <vt:lpstr>Method(LSTM-crf)</vt:lpstr>
      <vt:lpstr>Method(BI-LSTM-CRF)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 for sentence classification</dc:title>
  <dc:creator>DB400T6B</dc:creator>
  <cp:lastModifiedBy>DB400T6B</cp:lastModifiedBy>
  <cp:revision>56</cp:revision>
  <dcterms:created xsi:type="dcterms:W3CDTF">2017-09-13T00:25:29Z</dcterms:created>
  <dcterms:modified xsi:type="dcterms:W3CDTF">2017-09-28T04:20:36Z</dcterms:modified>
</cp:coreProperties>
</file>