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0" r:id="rId2"/>
    <p:sldId id="429" r:id="rId3"/>
    <p:sldId id="401" r:id="rId4"/>
    <p:sldId id="402" r:id="rId5"/>
    <p:sldId id="403" r:id="rId6"/>
    <p:sldId id="415" r:id="rId7"/>
    <p:sldId id="416" r:id="rId8"/>
    <p:sldId id="414" r:id="rId9"/>
    <p:sldId id="413" r:id="rId10"/>
    <p:sldId id="417" r:id="rId11"/>
    <p:sldId id="404" r:id="rId12"/>
    <p:sldId id="418" r:id="rId13"/>
    <p:sldId id="420" r:id="rId14"/>
    <p:sldId id="419" r:id="rId15"/>
    <p:sldId id="421" r:id="rId16"/>
    <p:sldId id="406" r:id="rId17"/>
    <p:sldId id="422" r:id="rId18"/>
    <p:sldId id="408" r:id="rId19"/>
    <p:sldId id="423" r:id="rId20"/>
    <p:sldId id="409" r:id="rId21"/>
    <p:sldId id="424" r:id="rId22"/>
    <p:sldId id="412" r:id="rId23"/>
    <p:sldId id="410" r:id="rId24"/>
    <p:sldId id="425" r:id="rId25"/>
    <p:sldId id="426" r:id="rId26"/>
    <p:sldId id="427" r:id="rId27"/>
    <p:sldId id="428" r:id="rId28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9" autoAdjust="0"/>
    <p:restoredTop sz="97987" autoAdjust="0"/>
  </p:normalViewPr>
  <p:slideViewPr>
    <p:cSldViewPr>
      <p:cViewPr varScale="1">
        <p:scale>
          <a:sx n="91" d="100"/>
          <a:sy n="91" d="100"/>
        </p:scale>
        <p:origin x="-11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0F5E3A6F-DF35-4FC1-A240-56DD106EDC3C}" type="datetimeFigureOut">
              <a:rPr lang="ko-KR" altLang="en-US"/>
              <a:pPr>
                <a:defRPr/>
              </a:pPr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F2A693F0-4545-4B2B-90B1-CD6F7412A7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fld id="{45AA7E0F-F813-43FE-B521-827448675B54}" type="datetimeFigureOut">
              <a:rPr lang="ko-KR" altLang="en-US"/>
              <a:pPr>
                <a:defRPr/>
              </a:pPr>
              <a:t>2013-10-24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fld id="{AFDDCED5-9000-48E0-908A-F3FBB3C5C1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DCED5-9000-48E0-908A-F3FBB3C5C14D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4818" name="Image" r:id="rId11" imgW="13003175" imgH="4571429" progId="">
              <p:embed/>
            </p:oleObj>
          </a:graphicData>
        </a:graphic>
      </p:graphicFrame>
      <p:sp>
        <p:nvSpPr>
          <p:cNvPr id="6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603620B-1B97-4229-8354-F559866FB4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7E9B-9A56-487A-B4B5-3E5D22569F7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618E-3C22-4FAF-A8E3-14D631CA58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2B02-6EBB-4468-8C88-6722D9B194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1D4D-74D9-40F4-9A6B-BB9034E940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2E1F-77ED-4738-BA9E-2CED3777C3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95B4-08F2-479B-900A-96330FA23FF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9312-F718-4D22-A855-F0C6034B36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1307-6520-485D-B220-B144B7A9EB5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3385-F383-415C-AB38-98704DB78E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8304-B764-4218-B139-64EDB3A097D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DB4A-387A-41A1-9865-DB02FC1AD26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1031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1026" name="Image" r:id="rId23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charset="-127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ea typeface="굴림" charset="-127"/>
              </a:defRPr>
            </a:lvl1pPr>
          </a:lstStyle>
          <a:p>
            <a:pPr>
              <a:defRPr/>
            </a:pPr>
            <a:fld id="{BB170721-1A65-445A-AE27-95B77FE554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19" y="3040559"/>
            <a:ext cx="7292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/>
              <a:t>학습 포트폴리오 제작 </a:t>
            </a:r>
            <a:r>
              <a:rPr lang="ko-KR" altLang="en-US" sz="4400" b="1" dirty="0" err="1" smtClean="0"/>
              <a:t>메뉴얼</a:t>
            </a:r>
            <a:endParaRPr lang="en-US" altLang="ko-KR" sz="4400" b="1" dirty="0" smtClean="0"/>
          </a:p>
        </p:txBody>
      </p:sp>
      <p:pic>
        <p:nvPicPr>
          <p:cNvPr id="6" name="그림 5" descr="교수학습개발센터(CTL)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791200"/>
            <a:ext cx="2121233" cy="6461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1819275"/>
            <a:ext cx="6972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76200" y="2286000"/>
            <a:ext cx="1600200" cy="1447800"/>
          </a:xfrm>
          <a:prstGeom prst="wedgeRectCallout">
            <a:avLst>
              <a:gd name="adj1" fmla="val 90851"/>
              <a:gd name="adj2" fmla="val 3953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이 수업이 나의 비전을 이루는데 어떤 도움이 될 수 있는가 성찰해 봅니다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228600" y="4724400"/>
            <a:ext cx="1600200" cy="1524000"/>
          </a:xfrm>
          <a:prstGeom prst="wedgeRectCallout">
            <a:avLst>
              <a:gd name="adj1" fmla="val 93940"/>
              <a:gd name="adj2" fmla="val 82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dirty="0" smtClean="0"/>
              <a:t>학습을 잘하기 위해서 내가 노력해야 할 태도적인 부분을 찾아서 작성합니다</a:t>
            </a:r>
            <a:r>
              <a:rPr kumimoji="0" lang="en-US" altLang="ko-KR" sz="1600" dirty="0" smtClean="0"/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81000" y="17526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수업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목표 및 예습부분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0"/>
            <a:ext cx="4724400" cy="682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971800"/>
            <a:ext cx="42627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수업에 임하는 태도까지 작성을 하면</a:t>
            </a:r>
            <a:endParaRPr lang="en-US" altLang="ko-KR" dirty="0" smtClean="0"/>
          </a:p>
          <a:p>
            <a:r>
              <a:rPr lang="ko-KR" altLang="en-US" dirty="0" smtClean="0"/>
              <a:t>수업 노트를 작성합니다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수업 노트는 매주 작성해야 하기 때문에</a:t>
            </a:r>
            <a:endParaRPr lang="en-US" altLang="ko-KR" dirty="0" smtClean="0"/>
          </a:p>
          <a:p>
            <a:r>
              <a:rPr lang="ko-KR" altLang="en-US" dirty="0" smtClean="0"/>
              <a:t>수업 노트를 작성하는데 많은 시간을</a:t>
            </a:r>
            <a:endParaRPr lang="en-US" altLang="ko-KR" dirty="0" smtClean="0"/>
          </a:p>
          <a:p>
            <a:r>
              <a:rPr lang="ko-KR" altLang="en-US" dirty="0" smtClean="0"/>
              <a:t>사용하는 것은 바람직하지 않습니다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수업 노트는 간략하고 한눈에 알아볼 수</a:t>
            </a:r>
            <a:endParaRPr lang="en-US" altLang="ko-KR" dirty="0" smtClean="0"/>
          </a:p>
          <a:p>
            <a:r>
              <a:rPr lang="ko-KR" altLang="en-US" dirty="0" smtClean="0"/>
              <a:t>있도록 작성하는 것이 좋습니다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228850"/>
            <a:ext cx="76946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사각형 설명선 7"/>
          <p:cNvSpPr/>
          <p:nvPr/>
        </p:nvSpPr>
        <p:spPr bwMode="auto">
          <a:xfrm>
            <a:off x="152400" y="1676400"/>
            <a:ext cx="1600200" cy="1600200"/>
          </a:xfrm>
          <a:prstGeom prst="wedgeRectCallout">
            <a:avLst>
              <a:gd name="adj1" fmla="val 78969"/>
              <a:gd name="adj2" fmla="val 5359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이번</a:t>
            </a:r>
            <a:r>
              <a:rPr kumimoji="0" lang="ko-K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주 학습 목표는 강의계획서에 작성되어 있는 것을 참고하여서 작성합니다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5105400"/>
            <a:ext cx="1600200" cy="1600200"/>
          </a:xfrm>
          <a:prstGeom prst="wedgeRectCallout">
            <a:avLst>
              <a:gd name="adj1" fmla="val 99337"/>
              <a:gd name="adj2" fmla="val -4145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예습 내용은 학습 목표를 참고해서 학습자가 미리 예습한 내용의 목록을 작성합니다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81000" y="1600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 및 자료수집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905000"/>
            <a:ext cx="5943600" cy="445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31470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예습을 하고 수업 노트를</a:t>
            </a:r>
            <a:endParaRPr lang="en-US" altLang="ko-KR" dirty="0" smtClean="0"/>
          </a:p>
          <a:p>
            <a:r>
              <a:rPr lang="ko-KR" altLang="en-US" dirty="0" smtClean="0"/>
              <a:t>작성한 이후에 학습을 하거나</a:t>
            </a:r>
            <a:endParaRPr lang="en-US" altLang="ko-KR" dirty="0" smtClean="0"/>
          </a:p>
          <a:p>
            <a:r>
              <a:rPr lang="ko-KR" altLang="en-US" dirty="0" smtClean="0"/>
              <a:t>수업에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그럼</a:t>
            </a:r>
            <a:endParaRPr lang="en-US" altLang="ko-KR" dirty="0" smtClean="0"/>
          </a:p>
          <a:p>
            <a:r>
              <a:rPr lang="ko-KR" altLang="en-US" dirty="0" smtClean="0"/>
              <a:t>학습 자료나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수업 자료가</a:t>
            </a:r>
            <a:endParaRPr lang="en-US" altLang="ko-KR" dirty="0" smtClean="0"/>
          </a:p>
          <a:p>
            <a:r>
              <a:rPr lang="ko-KR" altLang="en-US" dirty="0" smtClean="0"/>
              <a:t>생성됩니다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자료를 수집</a:t>
            </a:r>
            <a:endParaRPr lang="en-US" altLang="ko-KR" dirty="0" smtClean="0"/>
          </a:p>
          <a:p>
            <a:r>
              <a:rPr lang="ko-KR" altLang="en-US" dirty="0" smtClean="0"/>
              <a:t>하여 포트폴리오에 첨부하면</a:t>
            </a:r>
            <a:endParaRPr lang="en-US" altLang="ko-KR" dirty="0" smtClean="0"/>
          </a:p>
          <a:p>
            <a:r>
              <a:rPr lang="ko-KR" altLang="en-US" dirty="0" smtClean="0"/>
              <a:t>됩니다</a:t>
            </a:r>
            <a:r>
              <a:rPr lang="en-US" altLang="ko-KR" dirty="0" smtClean="0"/>
              <a:t>.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ko-KR" altLang="en-US" sz="1400" b="1" dirty="0" smtClean="0"/>
              <a:t>수업 자료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교수자가 제공한 자료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학습자가 필기한 노트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r>
              <a:rPr lang="ko-KR" altLang="en-US" sz="1400" b="1" dirty="0" smtClean="0"/>
              <a:t>수업 내용과 관련된 논문</a:t>
            </a:r>
            <a:endParaRPr lang="en-US" altLang="ko-KR" sz="1400" b="1" dirty="0" smtClean="0"/>
          </a:p>
          <a:p>
            <a:pPr marL="342900" indent="-342900"/>
            <a:r>
              <a:rPr lang="en-US" altLang="ko-KR" sz="1400" b="1" dirty="0" smtClean="0"/>
              <a:t>      </a:t>
            </a:r>
            <a:r>
              <a:rPr lang="ko-KR" altLang="en-US" sz="1400" b="1" dirty="0" smtClean="0"/>
              <a:t>이나 보고서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도서 자료</a:t>
            </a:r>
            <a:endParaRPr lang="en-US" altLang="ko-KR" sz="1400" b="1" dirty="0" smtClean="0"/>
          </a:p>
          <a:p>
            <a:pPr marL="342900" indent="-342900"/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교재</a:t>
            </a:r>
            <a:endParaRPr lang="en-US" altLang="ko-KR" sz="1400" b="1" dirty="0" smtClean="0"/>
          </a:p>
          <a:p>
            <a:pPr marL="342900" indent="-342900"/>
            <a:r>
              <a:rPr lang="en-US" altLang="ko-KR" sz="1400" b="1" dirty="0" smtClean="0"/>
              <a:t>5. </a:t>
            </a:r>
            <a:r>
              <a:rPr lang="ko-KR" altLang="en-US" sz="1400" b="1" dirty="0" smtClean="0"/>
              <a:t>신문 기사</a:t>
            </a:r>
            <a:endParaRPr lang="en-US" altLang="ko-KR" sz="1400" b="1" dirty="0" smtClean="0"/>
          </a:p>
          <a:p>
            <a:pPr marL="342900" indent="-342900"/>
            <a:r>
              <a:rPr lang="en-US" altLang="ko-KR" sz="1400" b="1" dirty="0" smtClean="0"/>
              <a:t>6. </a:t>
            </a:r>
            <a:r>
              <a:rPr lang="ko-KR" altLang="en-US" sz="1400" b="1" dirty="0" smtClean="0"/>
              <a:t>이미지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동영상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사진</a:t>
            </a:r>
            <a:endParaRPr lang="ko-KR" altLang="en-US" sz="1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038845"/>
            <a:ext cx="6629400" cy="58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152400" y="3124200"/>
            <a:ext cx="1600200" cy="1828800"/>
          </a:xfrm>
          <a:prstGeom prst="wedgeRectCallout">
            <a:avLst>
              <a:gd name="adj1" fmla="val 114823"/>
              <a:gd name="adj2" fmla="val -20078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학습한 내용을 간략하게 정리합니다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학습한 내용의 목록 정도 수준으로 작성합니다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5105400"/>
            <a:ext cx="1600200" cy="1600200"/>
          </a:xfrm>
          <a:prstGeom prst="wedgeRectCallout">
            <a:avLst>
              <a:gd name="adj1" fmla="val 99337"/>
              <a:gd name="adj2" fmla="val -4145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학습을 한 이후에 학습자가 추가로 학습하고 싶은 내용이나 부족한 부분을 작성합니다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007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수업 노트와 학습 및 수업 자료의 수집은 학습과 수업이 일어날 때 마다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</a:t>
            </a:r>
            <a:r>
              <a:rPr lang="ko-KR" altLang="en-US" dirty="0" smtClean="0"/>
              <a:t>지속적으로 이루어져야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이유에서 수업 노트를 작성하는데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</a:t>
            </a:r>
            <a:r>
              <a:rPr lang="ko-KR" altLang="en-US" dirty="0" smtClean="0"/>
              <a:t>많은 시간을 할애하는 것은 좋지 않습니다</a:t>
            </a:r>
            <a:r>
              <a:rPr lang="en-US" altLang="ko-KR" dirty="0" smtClean="0"/>
              <a:t>. </a:t>
            </a:r>
          </a:p>
          <a:p>
            <a:pPr marL="342900" indent="-342900"/>
            <a:r>
              <a:rPr lang="en-US" altLang="ko-KR" dirty="0" smtClean="0"/>
              <a:t>      </a:t>
            </a:r>
            <a:r>
              <a:rPr lang="ko-KR" altLang="en-US" dirty="0" smtClean="0"/>
              <a:t>내가 예습하고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학습한 내용을 한눈에 알아 볼 수 있게만 정리하고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내가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</a:t>
            </a:r>
            <a:r>
              <a:rPr lang="ko-KR" altLang="en-US" dirty="0" smtClean="0"/>
              <a:t>추가로 학습할 내용을 이해할 수 있도록 정리만 하면 됩니다</a:t>
            </a:r>
            <a:r>
              <a:rPr lang="en-US" altLang="ko-KR" dirty="0" smtClean="0"/>
              <a:t>.</a:t>
            </a:r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2. </a:t>
            </a:r>
            <a:r>
              <a:rPr lang="ko-KR" altLang="en-US" dirty="0" smtClean="0"/>
              <a:t>과제 노트와 시험 노트는 과제와 시험이 주어질 때만 작성을 하면 됩니다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    ^^ </a:t>
            </a:r>
            <a:r>
              <a:rPr lang="ko-KR" altLang="en-US" dirty="0" smtClean="0"/>
              <a:t>꼭 기억하세요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-1"/>
            <a:ext cx="4572000" cy="682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직사각형 7"/>
          <p:cNvSpPr/>
          <p:nvPr/>
        </p:nvSpPr>
        <p:spPr bwMode="auto">
          <a:xfrm>
            <a:off x="762000" y="1676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과제 내용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요구사항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자료 목록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추가학습 목록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71800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과제노트는 정기적으로 작성되지</a:t>
            </a:r>
            <a:endParaRPr lang="en-US" altLang="ko-KR" dirty="0" smtClean="0"/>
          </a:p>
          <a:p>
            <a:r>
              <a:rPr lang="ko-KR" altLang="en-US" dirty="0" smtClean="0"/>
              <a:t>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교수자가 과제를 부여해 </a:t>
            </a:r>
            <a:endParaRPr lang="en-US" altLang="ko-KR" dirty="0" smtClean="0"/>
          </a:p>
          <a:p>
            <a:r>
              <a:rPr lang="ko-KR" altLang="en-US" dirty="0" smtClean="0"/>
              <a:t>주는 경우에만 작성되고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포트폴리오에</a:t>
            </a:r>
            <a:endParaRPr lang="en-US" altLang="ko-KR" dirty="0" smtClean="0"/>
          </a:p>
          <a:p>
            <a:r>
              <a:rPr lang="ko-KR" altLang="en-US" dirty="0" smtClean="0"/>
              <a:t>첨부하게 됩니다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0" y="1066800"/>
            <a:ext cx="6604000" cy="57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513" y="801469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사각형 설명선 6"/>
          <p:cNvSpPr/>
          <p:nvPr/>
        </p:nvSpPr>
        <p:spPr bwMode="auto">
          <a:xfrm>
            <a:off x="228600" y="1905000"/>
            <a:ext cx="1600200" cy="6096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가장 먼저 과제 내용을 정리합니다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310" y="1295400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과제가 공지되면 과제 노트를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작성합니다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228600" y="2685106"/>
            <a:ext cx="1600200" cy="9144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과제에서 교수자가 요구하는 사항이 무엇인지 분석해서 과제의 방향을 설정합니다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사각형 설명선 10"/>
          <p:cNvSpPr/>
          <p:nvPr/>
        </p:nvSpPr>
        <p:spPr bwMode="auto">
          <a:xfrm>
            <a:off x="228600" y="3810000"/>
            <a:ext cx="1600200" cy="11430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자료</a:t>
            </a:r>
            <a:r>
              <a:rPr kumimoji="0" lang="ko-KR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목록은 구체적으로 작성해야 합니다</a:t>
            </a:r>
            <a:r>
              <a:rPr kumimoji="0" lang="en-US" altLang="ko-K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Ex) </a:t>
            </a:r>
            <a:r>
              <a:rPr kumimoji="0" lang="ko-KR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송인섭</a:t>
            </a:r>
            <a:r>
              <a:rPr kumimoji="0" lang="en-US" altLang="ko-K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(2006), </a:t>
            </a:r>
            <a:r>
              <a:rPr kumimoji="0" lang="ko-KR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현장적용을 위한 자기주도학습</a:t>
            </a:r>
            <a:r>
              <a:rPr kumimoji="0" lang="en-US" altLang="ko-K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ko-KR" altLang="en-US" sz="1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학지사</a:t>
            </a:r>
            <a:endParaRPr kumimoji="0" lang="en-US" altLang="ko-K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228600" y="5105400"/>
            <a:ext cx="1600200" cy="11430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과제를 수행하는데 내가 모르는 부분이어서 추가로 학습해야 하는 것은 무엇인지 찾아서 기록합니다</a:t>
            </a:r>
            <a:r>
              <a:rPr kumimoji="0" lang="en-US" altLang="ko-K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800" y="19812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 bwMode="auto">
          <a:xfrm>
            <a:off x="152400" y="14478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자료 수집 및 과제 완료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657600"/>
            <a:ext cx="29418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과제 수행을 위한 자료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과제와 관련된 논문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</a:t>
            </a:r>
            <a:r>
              <a:rPr lang="ko-KR" altLang="en-US" dirty="0" smtClean="0"/>
              <a:t>이나 보고서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도서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2. </a:t>
            </a:r>
            <a:r>
              <a:rPr lang="ko-KR" altLang="en-US" dirty="0" smtClean="0"/>
              <a:t>교재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3. </a:t>
            </a:r>
            <a:r>
              <a:rPr lang="ko-KR" altLang="en-US" dirty="0" smtClean="0"/>
              <a:t>신문 기사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4.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5. </a:t>
            </a:r>
            <a:r>
              <a:rPr lang="ko-KR" altLang="en-US" dirty="0" smtClean="0"/>
              <a:t>과제와 관련된 내용을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</a:t>
            </a:r>
            <a:r>
              <a:rPr lang="ko-KR" altLang="en-US" dirty="0" smtClean="0"/>
              <a:t>학습자가 정리한 노트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6. </a:t>
            </a:r>
            <a:r>
              <a:rPr lang="ko-KR" altLang="en-US" dirty="0" smtClean="0"/>
              <a:t>과제 수행을 위한 계획서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과제 수행을 위한 자료를 수집하고</a:t>
            </a:r>
            <a:endParaRPr lang="en-US" altLang="ko-KR" dirty="0" smtClean="0"/>
          </a:p>
          <a:p>
            <a:r>
              <a:rPr lang="ko-KR" altLang="en-US" dirty="0" smtClean="0"/>
              <a:t>수집된 자료를 학습하고 분석해서</a:t>
            </a:r>
            <a:endParaRPr lang="en-US" altLang="ko-KR" dirty="0" smtClean="0"/>
          </a:p>
          <a:p>
            <a:r>
              <a:rPr lang="ko-KR" altLang="en-US" dirty="0" smtClean="0"/>
              <a:t>실제 과제를 수행합니다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76400"/>
            <a:ext cx="6629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513" y="801469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사각형 설명선 6"/>
          <p:cNvSpPr/>
          <p:nvPr/>
        </p:nvSpPr>
        <p:spPr bwMode="auto">
          <a:xfrm>
            <a:off x="228600" y="1905000"/>
            <a:ext cx="1600200" cy="14478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과제가 완료되면 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부를 만듭니다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1</a:t>
            </a: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부는 </a:t>
            </a:r>
            <a:r>
              <a:rPr kumimoji="0" lang="ko-KR" alt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교수자에게</a:t>
            </a: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제출하고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1</a:t>
            </a: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부는 포트폴리오에 보관을 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310" y="1295400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과제가 공지되면 과제 노트를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작성합니다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28600" y="3657600"/>
            <a:ext cx="1600200" cy="1676400"/>
          </a:xfrm>
          <a:prstGeom prst="wedgeRectCallout">
            <a:avLst>
              <a:gd name="adj1" fmla="val 109731"/>
              <a:gd name="adj2" fmla="val -512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 완료</a:t>
            </a:r>
            <a:r>
              <a:rPr kumimoji="0" lang="ko-KR" alt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후에 과제를 하면서 새롭게 알게 된 내용을 간략하게 정리하면 과제 노트가 마무리 됩니다</a:t>
            </a:r>
            <a:r>
              <a:rPr kumimoji="0" lang="en-US" altLang="ko-K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3268"/>
            <a:ext cx="83984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학습 포트폴리오란</a:t>
            </a:r>
            <a:r>
              <a:rPr lang="en-US" altLang="ko-KR" sz="2400" b="1" dirty="0" smtClean="0"/>
              <a:t>?</a:t>
            </a:r>
          </a:p>
          <a:p>
            <a:endParaRPr lang="en-US" altLang="ko-KR" sz="2400" b="1" dirty="0" smtClean="0"/>
          </a:p>
          <a:p>
            <a:r>
              <a:rPr lang="ko-KR" altLang="en-US" sz="2400" b="1" dirty="0" smtClean="0"/>
              <a:t>학습 포트 폴리오는 시간에 따른 학습 성장과 변화를 보여주는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학습자가 선택하고 수집해 놓은 결과물이다</a:t>
            </a:r>
            <a:r>
              <a:rPr lang="en-US" altLang="ko-KR" sz="2400" b="1" dirty="0" smtClean="0"/>
              <a:t>.</a:t>
            </a:r>
          </a:p>
          <a:p>
            <a:endParaRPr lang="en-US" altLang="ko-KR" sz="2400" b="1" dirty="0" smtClean="0"/>
          </a:p>
          <a:p>
            <a:r>
              <a:rPr lang="ko-KR" altLang="en-US" sz="2400" b="1" dirty="0" smtClean="0"/>
              <a:t>개인의 이력으로 남길 수 있는 대표적인 또는 선택적인 학습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결과물의 모음이다</a:t>
            </a:r>
            <a:r>
              <a:rPr lang="en-US" altLang="ko-KR" sz="2400" b="1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04800" y="1981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범위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학습 계획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자료 목록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1" y="0"/>
            <a:ext cx="4648200" cy="687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971800"/>
            <a:ext cx="45576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시험 준비 노트는 중간이나 기말 고사</a:t>
            </a:r>
            <a:endParaRPr lang="en-US" altLang="ko-KR" dirty="0" smtClean="0"/>
          </a:p>
          <a:p>
            <a:r>
              <a:rPr lang="ko-KR" altLang="en-US" dirty="0" smtClean="0"/>
              <a:t>외에도 쪽지 시험과 같은 작은 규모의</a:t>
            </a:r>
            <a:endParaRPr lang="en-US" altLang="ko-KR" dirty="0" smtClean="0"/>
          </a:p>
          <a:p>
            <a:r>
              <a:rPr lang="ko-KR" altLang="en-US" dirty="0" smtClean="0"/>
              <a:t>시험을 위해서도 작성하는 것이 좋습니다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시험 노트의 작성 방법은 가장 간단합니다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2513" y="990601"/>
            <a:ext cx="65714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152400" y="1752600"/>
            <a:ext cx="1600200" cy="6858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 범위를 작성하면 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2819400"/>
            <a:ext cx="1600200" cy="10668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시험을 실시하는</a:t>
            </a:r>
            <a:r>
              <a:rPr kumimoji="0" lang="ko-KR" altLang="en-US" sz="1400" dirty="0" smtClean="0"/>
              <a:t> 일자를 고려하여 학습 계획을 세웁니다</a:t>
            </a:r>
            <a:r>
              <a:rPr kumimoji="0" lang="en-US" altLang="ko-KR" sz="1400" dirty="0" smtClean="0"/>
              <a:t>.</a:t>
            </a:r>
            <a:endParaRPr kumimoji="0" lang="en-US" altLang="ko-K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사각형 설명선 9"/>
          <p:cNvSpPr/>
          <p:nvPr/>
        </p:nvSpPr>
        <p:spPr bwMode="auto">
          <a:xfrm>
            <a:off x="152400" y="4267200"/>
            <a:ext cx="1600200" cy="20574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시험을 위해서 준비해야 하는 자료의 목록을 만듭니다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만약에 실기 시험이라면</a:t>
            </a:r>
            <a:r>
              <a:rPr kumimoji="0" lang="en-US" altLang="ko-KR" sz="1400" dirty="0" smtClean="0"/>
              <a:t> </a:t>
            </a:r>
            <a:r>
              <a:rPr kumimoji="0" lang="ko-KR" altLang="en-US" sz="1400" dirty="0" smtClean="0"/>
              <a:t>실기 시험에서 만들어야 할 것도 자료 목록에 포함시켜야 합니다</a:t>
            </a:r>
            <a:r>
              <a:rPr kumimoji="0" lang="en-US" altLang="ko-KR" sz="1400" dirty="0" smtClean="0"/>
              <a:t>.</a:t>
            </a:r>
            <a:endParaRPr kumimoji="0" lang="en-US" altLang="ko-K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533400" y="2438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자료수집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내용 정리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및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438400"/>
            <a:ext cx="59426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시험 준비 노트 앞부분이 작성되면 학습자가 계획한 것에</a:t>
            </a:r>
            <a:endParaRPr lang="en-US" altLang="ko-KR" dirty="0" smtClean="0"/>
          </a:p>
          <a:p>
            <a:r>
              <a:rPr lang="ko-KR" altLang="en-US" dirty="0" smtClean="0"/>
              <a:t>의해서 시험을 준비합니다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그리고 시험이 완료되면 시험 결과를 시험 노트 마지막</a:t>
            </a:r>
            <a:endParaRPr lang="en-US" altLang="ko-KR" dirty="0" smtClean="0"/>
          </a:p>
          <a:p>
            <a:r>
              <a:rPr lang="ko-KR" altLang="en-US" dirty="0" smtClean="0"/>
              <a:t>부분에 기록하면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시험 준비 자료로 사용할 수 있는 것은 다음과 같습니다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교재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수업 자료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2. </a:t>
            </a:r>
            <a:r>
              <a:rPr lang="ko-KR" altLang="en-US" dirty="0" smtClean="0"/>
              <a:t>시험범위를 정리한 노트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3. </a:t>
            </a:r>
            <a:r>
              <a:rPr lang="ko-KR" altLang="en-US" dirty="0" smtClean="0"/>
              <a:t>수업 내용과 관련된 추가 자료들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4. </a:t>
            </a:r>
            <a:r>
              <a:rPr lang="ko-KR" altLang="en-US" dirty="0" smtClean="0"/>
              <a:t>교수자의 강의안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5. </a:t>
            </a:r>
            <a:r>
              <a:rPr lang="ko-KR" altLang="en-US" dirty="0" smtClean="0"/>
              <a:t>시험 범위의 학습을 위해서 만든 자료들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04800" y="2057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최종 성찰 노트 작성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4648200" cy="68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971800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최종 성찰 노트는 한 학기 수업이 모두</a:t>
            </a:r>
            <a:endParaRPr lang="en-US" altLang="ko-KR" dirty="0" smtClean="0"/>
          </a:p>
          <a:p>
            <a:r>
              <a:rPr lang="ko-KR" altLang="en-US" dirty="0" smtClean="0"/>
              <a:t>종료된 이후에 학습의 결과와 과정을 </a:t>
            </a:r>
            <a:endParaRPr lang="en-US" altLang="ko-KR" dirty="0" smtClean="0"/>
          </a:p>
          <a:p>
            <a:r>
              <a:rPr lang="ko-KR" altLang="en-US" dirty="0" smtClean="0"/>
              <a:t>성찰하며 작성합니다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487380"/>
            <a:ext cx="6934200" cy="53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사각형 설명선 6"/>
          <p:cNvSpPr/>
          <p:nvPr/>
        </p:nvSpPr>
        <p:spPr bwMode="auto">
          <a:xfrm>
            <a:off x="152400" y="1752600"/>
            <a:ext cx="1600200" cy="6858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나의 다짐에 있는 것과 동일합니다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152400" y="3352800"/>
            <a:ext cx="1600200" cy="12192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나의 다짐에 있는 학습을 잘하기 위해서 특별히 노력할 것과 동일합니다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5715000"/>
            <a:ext cx="1600200" cy="685800"/>
          </a:xfrm>
          <a:prstGeom prst="wedgeRectCallout">
            <a:avLst>
              <a:gd name="adj1" fmla="val 118134"/>
              <a:gd name="adj2" fmla="val -18449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최종 </a:t>
            </a:r>
            <a:r>
              <a:rPr kumimoji="0" lang="ko-KR" altLang="en-US" sz="1400" dirty="0" smtClean="0"/>
              <a:t>성적을 기록합니다</a:t>
            </a:r>
            <a:r>
              <a:rPr kumimoji="0" lang="en-US" altLang="ko-KR" sz="1400" dirty="0" smtClean="0"/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828800"/>
            <a:ext cx="6858000" cy="43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사각형 설명선 6"/>
          <p:cNvSpPr/>
          <p:nvPr/>
        </p:nvSpPr>
        <p:spPr bwMode="auto">
          <a:xfrm>
            <a:off x="152400" y="1752600"/>
            <a:ext cx="1600200" cy="1219200"/>
          </a:xfrm>
          <a:prstGeom prst="wedgeRectCallout">
            <a:avLst>
              <a:gd name="adj1" fmla="val 80039"/>
              <a:gd name="adj2" fmla="val -8155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학습의 과정과 결과를 성찰하면서 학습자 자신이 잘한 것에 대해서 기록한다</a:t>
            </a:r>
            <a:r>
              <a:rPr kumimoji="0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3810000"/>
            <a:ext cx="1600200" cy="2057400"/>
          </a:xfrm>
          <a:prstGeom prst="wedgeRectCallout">
            <a:avLst>
              <a:gd name="adj1" fmla="val 85081"/>
              <a:gd name="adj2" fmla="val -145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 과정과 </a:t>
            </a:r>
            <a:r>
              <a:rPr kumimoji="0" lang="ko-KR" altLang="en-US" sz="1400" dirty="0" smtClean="0"/>
              <a:t>결과를 성찰하면서 학습자 자신이 잘못한 것</a:t>
            </a:r>
            <a:r>
              <a:rPr kumimoji="0" lang="en-US" altLang="ko-KR" sz="1400" dirty="0" smtClean="0"/>
              <a:t>, </a:t>
            </a:r>
            <a:r>
              <a:rPr kumimoji="0" lang="ko-KR" altLang="en-US" sz="1400" dirty="0" smtClean="0"/>
              <a:t>앞으로 개선해야 할 태도를 기록한다</a:t>
            </a:r>
            <a:r>
              <a:rPr kumimoji="0" lang="en-US" altLang="ko-KR" sz="1400" dirty="0" smtClean="0"/>
              <a:t>. </a:t>
            </a:r>
            <a:r>
              <a:rPr kumimoji="0" lang="ko-KR" altLang="en-US" sz="1400" dirty="0" smtClean="0"/>
              <a:t>또한 앞으로 더 학습해야 하는 내용이 있다면 기록한다</a:t>
            </a:r>
            <a:r>
              <a:rPr kumimoji="0" lang="en-US" altLang="ko-KR" sz="1400" dirty="0" smtClean="0"/>
              <a:t>.</a:t>
            </a:r>
            <a:endParaRPr kumimoji="0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3268"/>
            <a:ext cx="80970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학습포트폴리오를 작성할 때 가장 중요한 요소는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과정과 성찰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그리고 성찰에 의한 개선을 보여주는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것이다</a:t>
            </a:r>
            <a:r>
              <a:rPr lang="en-US" altLang="ko-KR" sz="24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많은 분량으로 채워져 있어야 한다는 생각은 바람직한 것은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아니다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포트폴리오는 학습자가 목표를 정하고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계획하여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학습을 통해서 성장을 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성찰을 통해서 개선이 되었다는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것이 보여지는 자료가 구성되어 있다면 분량과 상관없이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좋은 포트폴리오다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이러한 내용이 보여지지 않고 무조건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분량만 많은 포트폴리오는 좋은 포트폴리오는 아니다</a:t>
            </a:r>
            <a:r>
              <a:rPr lang="en-US" altLang="ko-KR" sz="2400" b="1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3268"/>
            <a:ext cx="77107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포트폴리오를 만드는 것에 대한 추가적인 정보를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얻고 싶을 때는 교수학습개발팀으로 문의 주시면 됩니다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문의처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교수학습개발원 연구 교수 이은철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미디어센터 </a:t>
            </a:r>
            <a:r>
              <a:rPr lang="en-US" altLang="ko-KR" sz="2400" b="1" dirty="0" smtClean="0"/>
              <a:t>203</a:t>
            </a:r>
            <a:r>
              <a:rPr lang="ko-KR" altLang="en-US" sz="2400" b="1" dirty="0" smtClean="0"/>
              <a:t>호</a:t>
            </a:r>
            <a:r>
              <a:rPr lang="en-US" altLang="ko-KR" sz="2400" b="1" dirty="0" smtClean="0"/>
              <a:t>, 031-8005-2448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3268"/>
            <a:ext cx="6034024" cy="389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폴리오의 구성 요소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b="1" dirty="0" smtClean="0"/>
              <a:t>목표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수업에 임하는 나의 다짐</a:t>
            </a:r>
            <a:endParaRPr lang="en-US" altLang="ko-K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b="1" dirty="0" smtClean="0"/>
              <a:t>과정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수업 자료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보고서 자료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시험자료</a:t>
            </a:r>
            <a:r>
              <a:rPr lang="en-US" altLang="ko-KR" sz="2400" b="1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b="1" dirty="0" smtClean="0"/>
              <a:t>성찰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수업 노트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과제 노트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시험 노트</a:t>
            </a:r>
            <a:endParaRPr lang="en-US" altLang="ko-K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b="1" dirty="0" smtClean="0"/>
              <a:t>반응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추가적인 학습 및 자료 수집</a:t>
            </a:r>
            <a:endParaRPr lang="en-US" altLang="ko-K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b="1" dirty="0" smtClean="0"/>
              <a:t>결과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최종 성적 및 최종 성찰 노트</a:t>
            </a:r>
            <a:endParaRPr lang="en-US" altLang="ko-KR" sz="24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절차</a:t>
            </a:r>
            <a:endParaRPr lang="en-US" altLang="ko-KR" sz="2400" b="1" dirty="0" smtClean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457200" y="2438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한 학기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목표 설정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교수자 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 </a:t>
            </a: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자신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67000" y="2438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수업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목표 및 예습부분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800600" y="2438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 및 자료수집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7162800" y="2438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수업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내용 및 추가 학습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7162800" y="3581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 공지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876800" y="3581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과제 내용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요구사항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자료 목록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추가학습 목록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2743200" y="3581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자료 수집 및 과제 완료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57200" y="3581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과제 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과제 결과 및 성찰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57200" y="4724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 공지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과제 결과 및 성찰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2743200" y="4724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범위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학습 계획</a:t>
            </a:r>
            <a:r>
              <a:rPr kumimoji="0" lang="en-US" altLang="ko-KR" sz="1400" spc="-150" dirty="0" smtClean="0"/>
              <a:t>, </a:t>
            </a:r>
            <a:r>
              <a:rPr kumimoji="0" lang="ko-KR" altLang="en-US" sz="1400" spc="-150" dirty="0" smtClean="0"/>
              <a:t>자료 목록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876800" y="4724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자료수집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내용 정리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및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7162800" y="4724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시험노트 작성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spc="-150" dirty="0" smtClean="0"/>
              <a:t>(</a:t>
            </a:r>
            <a:r>
              <a:rPr kumimoji="0" lang="ko-KR" altLang="en-US" sz="1400" spc="-150" dirty="0" smtClean="0"/>
              <a:t>시험 결과</a:t>
            </a:r>
            <a:r>
              <a:rPr kumimoji="0" lang="en-US" altLang="ko-KR" sz="1400" spc="-150" dirty="0" smtClean="0"/>
              <a:t>)</a:t>
            </a:r>
            <a:endParaRPr kumimoji="0" lang="en-US" altLang="ko-KR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162800" y="57150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최종 성찰 노트 작성</a:t>
            </a:r>
          </a:p>
        </p:txBody>
      </p:sp>
      <p:cxnSp>
        <p:nvCxnSpPr>
          <p:cNvPr id="18" name="직선 화살표 연결선 17"/>
          <p:cNvCxnSpPr>
            <a:stCxn id="4" idx="3"/>
            <a:endCxn id="5" idx="1"/>
          </p:cNvCxnSpPr>
          <p:nvPr/>
        </p:nvCxnSpPr>
        <p:spPr bwMode="auto">
          <a:xfrm>
            <a:off x="1905000" y="2819400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직선 화살표 연결선 19"/>
          <p:cNvCxnSpPr>
            <a:stCxn id="5" idx="3"/>
            <a:endCxn id="6" idx="1"/>
          </p:cNvCxnSpPr>
          <p:nvPr/>
        </p:nvCxnSpPr>
        <p:spPr bwMode="auto">
          <a:xfrm>
            <a:off x="4114800" y="28194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직선 화살표 연결선 21"/>
          <p:cNvCxnSpPr>
            <a:stCxn id="6" idx="3"/>
            <a:endCxn id="7" idx="1"/>
          </p:cNvCxnSpPr>
          <p:nvPr/>
        </p:nvCxnSpPr>
        <p:spPr bwMode="auto">
          <a:xfrm>
            <a:off x="6248400" y="2819400"/>
            <a:ext cx="91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직선 화살표 연결선 23"/>
          <p:cNvCxnSpPr>
            <a:stCxn id="7" idx="2"/>
            <a:endCxn id="8" idx="0"/>
          </p:cNvCxnSpPr>
          <p:nvPr/>
        </p:nvCxnSpPr>
        <p:spPr bwMode="auto">
          <a:xfrm>
            <a:off x="7886700" y="3200400"/>
            <a:ext cx="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직선 화살표 연결선 25"/>
          <p:cNvCxnSpPr>
            <a:stCxn id="8" idx="1"/>
            <a:endCxn id="9" idx="3"/>
          </p:cNvCxnSpPr>
          <p:nvPr/>
        </p:nvCxnSpPr>
        <p:spPr bwMode="auto">
          <a:xfrm flipH="1">
            <a:off x="6324600" y="39624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직선 화살표 연결선 27"/>
          <p:cNvCxnSpPr>
            <a:stCxn id="9" idx="1"/>
            <a:endCxn id="10" idx="3"/>
          </p:cNvCxnSpPr>
          <p:nvPr/>
        </p:nvCxnSpPr>
        <p:spPr bwMode="auto">
          <a:xfrm flipH="1">
            <a:off x="4191000" y="39624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직선 화살표 연결선 29"/>
          <p:cNvCxnSpPr>
            <a:stCxn id="10" idx="1"/>
            <a:endCxn id="11" idx="3"/>
          </p:cNvCxnSpPr>
          <p:nvPr/>
        </p:nvCxnSpPr>
        <p:spPr bwMode="auto">
          <a:xfrm flipH="1">
            <a:off x="1905000" y="39624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직선 화살표 연결선 31"/>
          <p:cNvCxnSpPr>
            <a:stCxn id="11" idx="2"/>
            <a:endCxn id="12" idx="0"/>
          </p:cNvCxnSpPr>
          <p:nvPr/>
        </p:nvCxnSpPr>
        <p:spPr bwMode="auto">
          <a:xfrm>
            <a:off x="1181100" y="4343400"/>
            <a:ext cx="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직선 화살표 연결선 33"/>
          <p:cNvCxnSpPr>
            <a:stCxn id="12" idx="3"/>
            <a:endCxn id="13" idx="1"/>
          </p:cNvCxnSpPr>
          <p:nvPr/>
        </p:nvCxnSpPr>
        <p:spPr bwMode="auto">
          <a:xfrm>
            <a:off x="1905000" y="51054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직선 화살표 연결선 35"/>
          <p:cNvCxnSpPr>
            <a:stCxn id="13" idx="3"/>
            <a:endCxn id="14" idx="1"/>
          </p:cNvCxnSpPr>
          <p:nvPr/>
        </p:nvCxnSpPr>
        <p:spPr bwMode="auto">
          <a:xfrm>
            <a:off x="4191000" y="51054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직선 화살표 연결선 37"/>
          <p:cNvCxnSpPr>
            <a:stCxn id="14" idx="3"/>
            <a:endCxn id="15" idx="1"/>
          </p:cNvCxnSpPr>
          <p:nvPr/>
        </p:nvCxnSpPr>
        <p:spPr bwMode="auto">
          <a:xfrm>
            <a:off x="6324600" y="51054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직선 화살표 연결선 39"/>
          <p:cNvCxnSpPr>
            <a:stCxn id="15" idx="2"/>
            <a:endCxn id="16" idx="0"/>
          </p:cNvCxnSpPr>
          <p:nvPr/>
        </p:nvCxnSpPr>
        <p:spPr bwMode="auto">
          <a:xfrm>
            <a:off x="7886700" y="54864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꺾인 연결선 41"/>
          <p:cNvCxnSpPr>
            <a:stCxn id="7" idx="0"/>
            <a:endCxn id="5" idx="0"/>
          </p:cNvCxnSpPr>
          <p:nvPr/>
        </p:nvCxnSpPr>
        <p:spPr bwMode="auto">
          <a:xfrm rot="16200000" flipV="1">
            <a:off x="5638800" y="190500"/>
            <a:ext cx="12700" cy="44958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모서리가 둥근 직사각형 30"/>
          <p:cNvSpPr/>
          <p:nvPr/>
        </p:nvSpPr>
        <p:spPr bwMode="auto">
          <a:xfrm>
            <a:off x="457200" y="1600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학습자의 비전 세우기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학습포트폴리오를 만드는 첫</a:t>
            </a:r>
            <a:endParaRPr lang="en-US" altLang="ko-KR" dirty="0" smtClean="0"/>
          </a:p>
          <a:p>
            <a:r>
              <a:rPr lang="ko-KR" altLang="en-US" dirty="0" smtClean="0"/>
              <a:t>단계는 학습자의 비전을 </a:t>
            </a:r>
            <a:endParaRPr lang="en-US" altLang="ko-KR" dirty="0" smtClean="0"/>
          </a:p>
          <a:p>
            <a:r>
              <a:rPr lang="ko-KR" altLang="en-US" dirty="0" smtClean="0"/>
              <a:t>밝히는 것입니다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57200" y="1600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학습자의 비전 세우기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47244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8989" y="1371600"/>
            <a:ext cx="7275011" cy="52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152400" y="1600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학습자의 비전 세우기</a:t>
            </a:r>
          </a:p>
        </p:txBody>
      </p:sp>
      <p:sp>
        <p:nvSpPr>
          <p:cNvPr id="8" name="사각형 설명선 7"/>
          <p:cNvSpPr/>
          <p:nvPr/>
        </p:nvSpPr>
        <p:spPr bwMode="auto">
          <a:xfrm>
            <a:off x="1905000" y="1524000"/>
            <a:ext cx="1600200" cy="990600"/>
          </a:xfrm>
          <a:prstGeom prst="wedgeRectCallout">
            <a:avLst>
              <a:gd name="adj1" fmla="val 8226"/>
              <a:gd name="adj2" fmla="val 8506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대학을 졸업하고 가장 처음에 성취하고</a:t>
            </a:r>
            <a:r>
              <a:rPr kumimoji="0" lang="ko-K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싶은 꿈을 작성합니다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3962400"/>
            <a:ext cx="1600200" cy="1219200"/>
          </a:xfrm>
          <a:prstGeom prst="wedgeRectCallout">
            <a:avLst>
              <a:gd name="adj1" fmla="val 73863"/>
              <a:gd name="adj2" fmla="val 96293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나의 꿈을 이루기 위해서 필요한 지식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자격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경력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능력 같은 것을 작성합니다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0" y="1876425"/>
            <a:ext cx="73342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152400" y="16002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학습자의 비전 세우기</a:t>
            </a:r>
          </a:p>
        </p:txBody>
      </p:sp>
      <p:sp>
        <p:nvSpPr>
          <p:cNvPr id="9" name="사각형 설명선 8"/>
          <p:cNvSpPr/>
          <p:nvPr/>
        </p:nvSpPr>
        <p:spPr bwMode="auto">
          <a:xfrm>
            <a:off x="152400" y="3429000"/>
            <a:ext cx="1600200" cy="1752600"/>
          </a:xfrm>
          <a:prstGeom prst="wedgeRectCallout">
            <a:avLst>
              <a:gd name="adj1" fmla="val 73863"/>
              <a:gd name="adj2" fmla="val 96293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dirty="0" smtClean="0"/>
              <a:t>꿈을 이루이기 위해서 필요한 지식</a:t>
            </a:r>
            <a:r>
              <a:rPr kumimoji="0" lang="en-US" altLang="ko-KR" sz="1600" dirty="0" smtClean="0"/>
              <a:t>, </a:t>
            </a:r>
            <a:r>
              <a:rPr kumimoji="0" lang="ko-KR" altLang="en-US" sz="1600" dirty="0" smtClean="0"/>
              <a:t>경력</a:t>
            </a:r>
            <a:r>
              <a:rPr kumimoji="0" lang="en-US" altLang="ko-KR" sz="1600" dirty="0" smtClean="0"/>
              <a:t>, </a:t>
            </a:r>
            <a:r>
              <a:rPr kumimoji="0" lang="ko-KR" altLang="en-US" sz="1600" dirty="0" smtClean="0"/>
              <a:t>능력</a:t>
            </a:r>
            <a:r>
              <a:rPr kumimoji="0" lang="en-US" altLang="ko-KR" sz="1600" dirty="0" smtClean="0"/>
              <a:t>, </a:t>
            </a:r>
            <a:r>
              <a:rPr kumimoji="0" lang="ko-KR" altLang="en-US" sz="1600" dirty="0" smtClean="0"/>
              <a:t>자격등을 취득하기 위한 계획을 간략하게 세워 봅니다</a:t>
            </a:r>
            <a:r>
              <a:rPr kumimoji="0" lang="en-US" altLang="ko-KR" sz="1600" dirty="0" smtClean="0"/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990600" y="1676400"/>
            <a:ext cx="1447800" cy="762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한 학기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목표 설정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교수자 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 </a:t>
            </a: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자신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-25753"/>
            <a:ext cx="4657725" cy="688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276600"/>
            <a:ext cx="41985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학습포트폴리오를 만들 때 자신의</a:t>
            </a:r>
            <a:endParaRPr lang="en-US" altLang="ko-KR" dirty="0" smtClean="0"/>
          </a:p>
          <a:p>
            <a:r>
              <a:rPr lang="ko-KR" altLang="en-US" dirty="0" smtClean="0"/>
              <a:t>비전을 작성한 이후에 먼저 수업에</a:t>
            </a:r>
            <a:endParaRPr lang="en-US" altLang="ko-KR" dirty="0" smtClean="0"/>
          </a:p>
          <a:p>
            <a:r>
              <a:rPr lang="ko-KR" altLang="en-US" dirty="0" smtClean="0"/>
              <a:t>임하는 나의 다짐을 작성합니다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수업에 임하는 나의 다짐은 한 학기동안</a:t>
            </a:r>
            <a:endParaRPr lang="en-US" altLang="ko-KR" dirty="0" smtClean="0"/>
          </a:p>
          <a:p>
            <a:r>
              <a:rPr lang="ko-KR" altLang="en-US" dirty="0" smtClean="0"/>
              <a:t>진행될 수업의 목표와 그리고 이 수업을</a:t>
            </a:r>
            <a:endParaRPr lang="en-US" altLang="ko-KR" dirty="0" smtClean="0"/>
          </a:p>
          <a:p>
            <a:r>
              <a:rPr lang="ko-KR" altLang="en-US" dirty="0" smtClean="0"/>
              <a:t>통해서 나의 비전을 이루는데 필요한</a:t>
            </a:r>
            <a:endParaRPr lang="en-US" altLang="ko-KR" dirty="0" smtClean="0"/>
          </a:p>
          <a:p>
            <a:r>
              <a:rPr lang="ko-KR" altLang="en-US" dirty="0" smtClean="0"/>
              <a:t>어떤 지식과 능력을 획득할 것인지를</a:t>
            </a:r>
            <a:endParaRPr lang="en-US" altLang="ko-KR" dirty="0" smtClean="0"/>
          </a:p>
          <a:p>
            <a:r>
              <a:rPr lang="ko-KR" altLang="en-US" dirty="0" smtClean="0"/>
              <a:t>성찰하는 것입니다</a:t>
            </a:r>
            <a:r>
              <a:rPr lang="en-US" altLang="ko-KR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학습 포트폴리오 만들기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학습 포트 폴리오 작성 샘플</a:t>
            </a:r>
            <a:endParaRPr lang="en-US" altLang="ko-KR" sz="2400" b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2494" y="1447800"/>
            <a:ext cx="7251506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사각형 설명선 6"/>
          <p:cNvSpPr/>
          <p:nvPr/>
        </p:nvSpPr>
        <p:spPr bwMode="auto">
          <a:xfrm>
            <a:off x="152400" y="1447800"/>
            <a:ext cx="1600200" cy="990600"/>
          </a:xfrm>
          <a:prstGeom prst="wedgeRectCallout">
            <a:avLst>
              <a:gd name="adj1" fmla="val 85446"/>
              <a:gd name="adj2" fmla="val -1005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수업에 대한 일반적인 정보를 작성합니다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76200" y="2514600"/>
            <a:ext cx="1600200" cy="1219200"/>
          </a:xfrm>
          <a:prstGeom prst="wedgeRectCallout">
            <a:avLst>
              <a:gd name="adj1" fmla="val 90851"/>
              <a:gd name="adj2" fmla="val 39536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수업의 교과목표는 일반적으로 교수자가 제시한 것을 선택합니다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사각형 설명선 8"/>
          <p:cNvSpPr/>
          <p:nvPr/>
        </p:nvSpPr>
        <p:spPr bwMode="auto">
          <a:xfrm>
            <a:off x="228600" y="4724400"/>
            <a:ext cx="1600200" cy="1524000"/>
          </a:xfrm>
          <a:prstGeom prst="wedgeRectCallout">
            <a:avLst>
              <a:gd name="adj1" fmla="val 93940"/>
              <a:gd name="adj2" fmla="val 82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강의계획서를 살펴보고 이 수업을 통해서 내가 얻을 수 있는 것을 정리해 봅니다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dCUiz881GZb0k8qWFb3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z76sUjOIBH1iZJltzusb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gsGbuV6HhCUV17S5nnVf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AO5JUQYiBoh4QELJPTB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o4HeAu64fJ2zSS5K0fJ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DWgekEy1Eygbq02Ggt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2gLSD5Tm9roSqLXmasw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iGr5IkZfMtm6UZsr0t8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MxzhITjJ0VrxY4rymym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wkQXUIs35N5tUTvrB5V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Em1nZs6AVuaR1fqKZAh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G5KpOtMi4FlISf9USLL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suax2VXgYBs5GtWwJ0X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j2Sf0Q6kMvA0Uxdspa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oVzXOtRgZkMRb7EMV6a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uGypjgANSd4KDXG32Dt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d3l5NCewuSJrqTop9BG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MrtH6S3xajresv3etYy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0cwNEDtSPiNFgUB6wms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ZcrTlV7HE7QAqhaidq3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rMe8DmscSKtAckmLhxK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OGujVd82UqVQKEEdiLf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ECfbNKihpBNE7Pn8FuW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6P5QWs8vxnvLYxEjqe3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FlzI64fYRbrJAEe5hFT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lZG7zYk1ooe2aJgel4gz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keXZ4kWnWsb70A1Zvg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uxtvP3jO8j31Er9zUZ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R3IFcmzZVExhJpvzvT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4YVAPWmDMLBIFqMaRXf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unHK3kuaXjs0ZJJBwDC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F1J5Ml26SatFuyS5S29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fFr3qfqCw6vIHF0Yy9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WljkmIr6qv6sgoqCtBv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wjebIrKA7hYoM4DJUMF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9MQd5Uu0tWPX98OfwZR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KjTVkOelabD99slvlP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yOUvUFgGoInU2wk9AFL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jZYlT1D1ORqIK40OUz5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LeqObbfrmGfUvUxyLe2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ujMf8LKc2hRpeJV5PsM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tPz5hlNQrq0eK71V2tG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35GNDFoAAw1JPWG2upo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oZZN3UpiHl7wMtptH8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JgHJNb0KrFBTGTRtoAP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d1h5fZYhLq7CGGOQCub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BjacD0HgLZBUMXvYFpj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o9MIFRvWFxEwpYU2mXz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1MUQkDPLYp7VU1qUlQK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ffyw4C3lQ40g80OPxR6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pu4SBrCIKROXxEhNzc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UESq6vjSHquZQ3sb0BJ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sbt9xJiUaWGmApZbk7p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sxNeknb7TrJKbHXWXzA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jtt3cPgBHrZ4JVljpUI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yEyZI20kLqzMC3CCVg6F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CPeien9Qhm8TekLhbmQ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K7Y1BEaF5cv3QDPTATs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VPH1y7IlcLwk56jdMvF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oat8shLXPR86c9jz62XJ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xwyIAn6XcymZqxypFqz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YTaTcpCExWEDWzJHoQ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JdIM1Gnw9JNSkzOptTx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2LTBPVJbo4ZBeGs7bIe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RLC0UiVXk5HUaWTpQsN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SIl8WmHPkLsPU7YP0qg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RnIxL0cUESZqI2aOtXK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UjvweMSMkoR7TTEMlyfu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sl1Lq0rmITZXO1Cq8VW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XMe5be5Hce9YRauslRlY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8V5CaUqkycuoofwlOdh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OPasWFz4dsnYEjZz4bg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jUgOQMFzcve7NbgagZ8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MbkAs7M8VXxF4OgXaqf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DYvaz5tEaWin0dgd9c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zQNoKB6ciwOM5Q1snt0EL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1264</Words>
  <Application>Microsoft Office PowerPoint</Application>
  <PresentationFormat>화면 슬라이드 쇼(4:3)</PresentationFormat>
  <Paragraphs>253</Paragraphs>
  <Slides>27</Slides>
  <Notes>27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Default Design</vt:lpstr>
      <vt:lpstr>Image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  <vt:lpstr>학습 포트폴리오 만들기</vt:lpstr>
    </vt:vector>
  </TitlesOfParts>
  <Company>GuildDesign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DKU</cp:lastModifiedBy>
  <cp:revision>533</cp:revision>
  <dcterms:created xsi:type="dcterms:W3CDTF">2004-07-21T02:43:03Z</dcterms:created>
  <dcterms:modified xsi:type="dcterms:W3CDTF">2013-10-24T02:24:45Z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1F8AXqA0TT9Oe6qn0zKN4w9n5SNl2-Pfg0vSRaJaiuow</vt:lpwstr>
  </property>
  <property fmtid="{D5CDD505-2E9C-101B-9397-08002B2CF9AE}" pid="3" name="Google.Documents.RevisionId">
    <vt:lpwstr>10569092097060869112</vt:lpwstr>
  </property>
  <property fmtid="{D5CDD505-2E9C-101B-9397-08002B2CF9AE}" pid="4" name="Google.Documents.PluginVersion">
    <vt:lpwstr>2.0.2026.3768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false</vt:lpwstr>
  </property>
</Properties>
</file>