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7" r:id="rId13"/>
    <p:sldId id="267" r:id="rId14"/>
    <p:sldId id="271" r:id="rId15"/>
    <p:sldId id="273" r:id="rId16"/>
    <p:sldId id="276" r:id="rId17"/>
    <p:sldId id="275" r:id="rId18"/>
  </p:sldIdLst>
  <p:sldSz cx="9144000" cy="6858000" type="screen4x3"/>
  <p:notesSz cx="6797675" cy="99282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1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1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1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1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39" autoAdjust="0"/>
    <p:restoredTop sz="94622" autoAdjust="0"/>
  </p:normalViewPr>
  <p:slideViewPr>
    <p:cSldViewPr>
      <p:cViewPr varScale="1">
        <p:scale>
          <a:sx n="106" d="100"/>
          <a:sy n="106" d="100"/>
        </p:scale>
        <p:origin x="-104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59" name="Object 47"/>
          <p:cNvGraphicFramePr>
            <a:graphicFrameLocks noChangeAspect="1"/>
          </p:cNvGraphicFramePr>
          <p:nvPr/>
        </p:nvGraphicFramePr>
        <p:xfrm>
          <a:off x="3175" y="1374775"/>
          <a:ext cx="9147175" cy="5491163"/>
        </p:xfrm>
        <a:graphic>
          <a:graphicData uri="http://schemas.openxmlformats.org/presentationml/2006/ole">
            <p:oleObj spid="_x0000_s13359" name="Image" r:id="rId3" imgW="5120000" imgH="3725000" progId="">
              <p:embed/>
            </p:oleObj>
          </a:graphicData>
        </a:graphic>
      </p:graphicFrame>
      <p:sp>
        <p:nvSpPr>
          <p:cNvPr id="13356" name="Rectangle 44"/>
          <p:cNvSpPr>
            <a:spLocks noChangeArrowheads="1"/>
          </p:cNvSpPr>
          <p:nvPr/>
        </p:nvSpPr>
        <p:spPr bwMode="auto">
          <a:xfrm>
            <a:off x="0" y="0"/>
            <a:ext cx="9144000" cy="2403475"/>
          </a:xfrm>
          <a:prstGeom prst="rect">
            <a:avLst/>
          </a:prstGeom>
          <a:gradFill rotWithShape="1">
            <a:gsLst>
              <a:gs pos="0">
                <a:schemeClr val="hlink">
                  <a:gamma/>
                  <a:shade val="46275"/>
                  <a:invGamma/>
                </a:schemeClr>
              </a:gs>
              <a:gs pos="100000">
                <a:schemeClr val="hlink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3346" name="Freeform 34"/>
          <p:cNvSpPr>
            <a:spLocks/>
          </p:cNvSpPr>
          <p:nvPr/>
        </p:nvSpPr>
        <p:spPr bwMode="gray">
          <a:xfrm>
            <a:off x="2408238" y="1485900"/>
            <a:ext cx="6737350" cy="909638"/>
          </a:xfrm>
          <a:custGeom>
            <a:avLst/>
            <a:gdLst/>
            <a:ahLst/>
            <a:cxnLst>
              <a:cxn ang="0">
                <a:pos x="0" y="573"/>
              </a:cxn>
              <a:cxn ang="0">
                <a:pos x="4134" y="573"/>
              </a:cxn>
              <a:cxn ang="0">
                <a:pos x="4134" y="1"/>
              </a:cxn>
              <a:cxn ang="0">
                <a:pos x="322" y="0"/>
              </a:cxn>
              <a:cxn ang="0">
                <a:pos x="0" y="573"/>
              </a:cxn>
            </a:cxnLst>
            <a:rect l="0" t="0" r="r" b="b"/>
            <a:pathLst>
              <a:path w="4134" h="573">
                <a:moveTo>
                  <a:pt x="0" y="573"/>
                </a:moveTo>
                <a:lnTo>
                  <a:pt x="4134" y="573"/>
                </a:lnTo>
                <a:lnTo>
                  <a:pt x="4134" y="1"/>
                </a:lnTo>
                <a:lnTo>
                  <a:pt x="322" y="0"/>
                </a:lnTo>
                <a:lnTo>
                  <a:pt x="0" y="573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shade val="31765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13333" name="Rectangle 21"/>
          <p:cNvSpPr>
            <a:spLocks noGrp="1" noChangeArrowheads="1"/>
          </p:cNvSpPr>
          <p:nvPr>
            <p:ph type="ctrTitle" sz="quarter"/>
          </p:nvPr>
        </p:nvSpPr>
        <p:spPr bwMode="white">
          <a:xfrm>
            <a:off x="2927350" y="1497013"/>
            <a:ext cx="6048375" cy="863600"/>
          </a:xfrm>
        </p:spPr>
        <p:txBody>
          <a:bodyPr/>
          <a:lstStyle>
            <a:lvl1pPr>
              <a:defRPr sz="3600">
                <a:latin typeface="Verdana" pitchFamily="34" charset="0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13347" name="Freeform 35"/>
          <p:cNvSpPr>
            <a:spLocks/>
          </p:cNvSpPr>
          <p:nvPr/>
        </p:nvSpPr>
        <p:spPr bwMode="gray">
          <a:xfrm>
            <a:off x="-6350" y="2393950"/>
            <a:ext cx="2419350" cy="4587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634" y="0"/>
              </a:cxn>
              <a:cxn ang="0">
                <a:pos x="1456" y="289"/>
              </a:cxn>
              <a:cxn ang="0">
                <a:pos x="0" y="286"/>
              </a:cxn>
              <a:cxn ang="0">
                <a:pos x="0" y="0"/>
              </a:cxn>
            </a:cxnLst>
            <a:rect l="0" t="0" r="r" b="b"/>
            <a:pathLst>
              <a:path w="1634" h="289">
                <a:moveTo>
                  <a:pt x="0" y="0"/>
                </a:moveTo>
                <a:lnTo>
                  <a:pt x="1634" y="0"/>
                </a:lnTo>
                <a:lnTo>
                  <a:pt x="1456" y="289"/>
                </a:lnTo>
                <a:lnTo>
                  <a:pt x="0" y="28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13334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473325" y="6345238"/>
            <a:ext cx="6337300" cy="288925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1400" b="1">
                <a:solidFill>
                  <a:schemeClr val="tx2"/>
                </a:solidFill>
              </a:defRPr>
            </a:lvl1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13335" name="Rectangle 23"/>
          <p:cNvSpPr>
            <a:spLocks noGrp="1" noChangeArrowheads="1"/>
          </p:cNvSpPr>
          <p:nvPr>
            <p:ph type="dt" sz="quarter" idx="2"/>
          </p:nvPr>
        </p:nvSpPr>
        <p:spPr bwMode="black">
          <a:xfrm>
            <a:off x="395288" y="6661150"/>
            <a:ext cx="2133600" cy="152400"/>
          </a:xfrm>
        </p:spPr>
        <p:txBody>
          <a:bodyPr/>
          <a:lstStyle>
            <a:lvl1pPr>
              <a:defRPr sz="1400">
                <a:latin typeface="Times New Roman" pitchFamily="18" charset="0"/>
              </a:defRPr>
            </a:lvl1pPr>
          </a:lstStyle>
          <a:p>
            <a:endParaRPr lang="en-US" altLang="ko-KR"/>
          </a:p>
        </p:txBody>
      </p:sp>
      <p:sp>
        <p:nvSpPr>
          <p:cNvPr id="13336" name="Rectangle 24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3062288" y="6661150"/>
            <a:ext cx="2895600" cy="152400"/>
          </a:xfrm>
        </p:spPr>
        <p:txBody>
          <a:bodyPr/>
          <a:lstStyle>
            <a:lvl1pPr algn="ctr">
              <a:defRPr sz="1400">
                <a:solidFill>
                  <a:schemeClr val="tx2"/>
                </a:solidFill>
                <a:latin typeface="Times New Roman" pitchFamily="18" charset="0"/>
              </a:defRPr>
            </a:lvl1pPr>
          </a:lstStyle>
          <a:p>
            <a:endParaRPr lang="en-US" altLang="ko-KR"/>
          </a:p>
        </p:txBody>
      </p:sp>
      <p:sp>
        <p:nvSpPr>
          <p:cNvPr id="13337" name="Rectangle 25"/>
          <p:cNvSpPr>
            <a:spLocks noGrp="1" noChangeArrowheads="1"/>
          </p:cNvSpPr>
          <p:nvPr>
            <p:ph type="sldNum" sz="quarter" idx="4"/>
          </p:nvPr>
        </p:nvSpPr>
        <p:spPr bwMode="black">
          <a:xfrm>
            <a:off x="6686550" y="6661150"/>
            <a:ext cx="2133600" cy="152400"/>
          </a:xfrm>
        </p:spPr>
        <p:txBody>
          <a:bodyPr/>
          <a:lstStyle>
            <a:lvl1pPr algn="r">
              <a:defRPr sz="1400">
                <a:solidFill>
                  <a:schemeClr val="tx2"/>
                </a:solidFill>
                <a:latin typeface="Times New Roman" pitchFamily="18" charset="0"/>
              </a:defRPr>
            </a:lvl1pPr>
          </a:lstStyle>
          <a:p>
            <a:fld id="{65DF3CC9-7CFD-4521-B940-D2A0F54D2234}" type="slidenum">
              <a:rPr lang="ko-KR" altLang="en-US"/>
              <a:pPr/>
              <a:t>‹#›</a:t>
            </a:fld>
            <a:endParaRPr lang="en-US" altLang="ko-KR"/>
          </a:p>
        </p:txBody>
      </p:sp>
      <p:pic>
        <p:nvPicPr>
          <p:cNvPr id="13360" name="Picture 48" descr="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50250" y="5837238"/>
            <a:ext cx="685800" cy="904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19ADA8-AD4E-4428-8411-76B234388FE5}" type="slidenum">
              <a:rPr lang="ko-KR" altLang="en-US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865938" y="333375"/>
            <a:ext cx="2135187" cy="59912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333375"/>
            <a:ext cx="6256338" cy="59912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2C6323-6268-4B23-BEF1-96F11F3E8FA7}" type="slidenum">
              <a:rPr lang="ko-KR" altLang="en-US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제목 및 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700338" y="333375"/>
            <a:ext cx="6300787" cy="60325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표 개체 틀 2"/>
          <p:cNvSpPr>
            <a:spLocks noGrp="1"/>
          </p:cNvSpPr>
          <p:nvPr>
            <p:ph type="tbl" idx="1"/>
          </p:nvPr>
        </p:nvSpPr>
        <p:spPr>
          <a:xfrm>
            <a:off x="457200" y="1371600"/>
            <a:ext cx="8362950" cy="4953000"/>
          </a:xfrm>
        </p:spPr>
        <p:txBody>
          <a:bodyPr/>
          <a:lstStyle/>
          <a:p>
            <a:r>
              <a:rPr lang="ko-KR" altLang="en-US" smtClean="0"/>
              <a:t>표를 추가하려면 아이콘을 클릭하십시오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327025" y="6453188"/>
            <a:ext cx="2514600" cy="304800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5943600" y="6453188"/>
            <a:ext cx="2895600" cy="304800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3276600" y="6453188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fld id="{D16EDCCF-1C6E-4112-A683-57979E8AC200}" type="slidenum">
              <a:rPr lang="ko-KR" altLang="en-US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제목 및 차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700338" y="333375"/>
            <a:ext cx="6300787" cy="60325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차트 개체 틀 2"/>
          <p:cNvSpPr>
            <a:spLocks noGrp="1"/>
          </p:cNvSpPr>
          <p:nvPr>
            <p:ph type="chart" idx="1"/>
          </p:nvPr>
        </p:nvSpPr>
        <p:spPr>
          <a:xfrm>
            <a:off x="457200" y="1371600"/>
            <a:ext cx="8362950" cy="4953000"/>
          </a:xfrm>
        </p:spPr>
        <p:txBody>
          <a:bodyPr/>
          <a:lstStyle/>
          <a:p>
            <a:r>
              <a:rPr lang="ko-KR" altLang="en-US" smtClean="0"/>
              <a:t>차트를 추가하려면 아이콘을 클릭하십시오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327025" y="6453188"/>
            <a:ext cx="2514600" cy="304800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5943600" y="6453188"/>
            <a:ext cx="2895600" cy="304800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3276600" y="6453188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fld id="{48903303-796F-46A1-A005-863DAFAC1705}" type="slidenum">
              <a:rPr lang="ko-KR" altLang="en-US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38FC23-E4FE-4015-980C-40F46205AE29}" type="slidenum">
              <a:rPr lang="ko-KR" altLang="en-US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7E4668-1DEE-48DE-BEF8-E9D995CED7D2}" type="slidenum">
              <a:rPr lang="ko-KR" altLang="en-US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105275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714875" y="1371600"/>
            <a:ext cx="4105275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B61CF6-D5BD-4157-868D-049FCD227F20}" type="slidenum">
              <a:rPr lang="ko-KR" altLang="en-US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E92B96-4662-44C8-9F56-338B6BFB3F93}" type="slidenum">
              <a:rPr lang="ko-KR" altLang="en-US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CB0BBA-C682-4FBE-B859-F5853EE66941}" type="slidenum">
              <a:rPr lang="ko-KR" altLang="en-US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35EED2-D4CB-4B76-B68D-FCBA669254EA}" type="slidenum">
              <a:rPr lang="ko-KR" altLang="en-US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E33E31-1C43-45B4-9EE9-65A95A033941}" type="slidenum">
              <a:rPr lang="ko-KR" altLang="en-US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2A8D80-8452-4E7A-A277-8AD73F88A39A}" type="slidenum">
              <a:rPr lang="ko-KR" altLang="en-US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vmlDrawing" Target="../drawings/vmlDrawing1.v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337" name="Object 49"/>
          <p:cNvGraphicFramePr>
            <a:graphicFrameLocks noChangeAspect="1"/>
          </p:cNvGraphicFramePr>
          <p:nvPr/>
        </p:nvGraphicFramePr>
        <p:xfrm>
          <a:off x="0" y="0"/>
          <a:ext cx="9144000" cy="981075"/>
        </p:xfrm>
        <a:graphic>
          <a:graphicData uri="http://schemas.openxmlformats.org/presentationml/2006/ole">
            <p:oleObj spid="_x0000_s12337" name="Image" r:id="rId16" imgW="6750000" imgH="1165000" progId="">
              <p:embed/>
            </p:oleObj>
          </a:graphicData>
        </a:graphic>
      </p:graphicFrame>
      <p:graphicFrame>
        <p:nvGraphicFramePr>
          <p:cNvPr id="12336" name="Object 48"/>
          <p:cNvGraphicFramePr>
            <a:graphicFrameLocks noChangeAspect="1"/>
          </p:cNvGraphicFramePr>
          <p:nvPr/>
        </p:nvGraphicFramePr>
        <p:xfrm>
          <a:off x="3132138" y="2852738"/>
          <a:ext cx="6011862" cy="4005262"/>
        </p:xfrm>
        <a:graphic>
          <a:graphicData uri="http://schemas.openxmlformats.org/presentationml/2006/ole">
            <p:oleObj spid="_x0000_s12336" name="Image" r:id="rId17" imgW="7606349" imgH="5066667" progId="">
              <p:embed/>
            </p:oleObj>
          </a:graphicData>
        </a:graphic>
      </p:graphicFrame>
      <p:sp>
        <p:nvSpPr>
          <p:cNvPr id="12311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7025" y="6453188"/>
            <a:ext cx="2514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+mn-lt"/>
                <a:ea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12312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943600" y="6453188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+mn-lt"/>
                <a:ea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12313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276600" y="6453188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+mn-lt"/>
                <a:ea typeface="굴림" pitchFamily="50" charset="-127"/>
              </a:defRPr>
            </a:lvl1pPr>
          </a:lstStyle>
          <a:p>
            <a:fld id="{CACA86FE-7AE0-4737-AAE5-AD8A8AB0799F}" type="slidenum">
              <a:rPr lang="ko-KR" altLang="en-US"/>
              <a:pPr/>
              <a:t>‹#›</a:t>
            </a:fld>
            <a:endParaRPr lang="en-US" altLang="ko-KR"/>
          </a:p>
        </p:txBody>
      </p:sp>
      <p:sp>
        <p:nvSpPr>
          <p:cNvPr id="12310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36295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2329" name="Freeform 41"/>
          <p:cNvSpPr>
            <a:spLocks/>
          </p:cNvSpPr>
          <p:nvPr/>
        </p:nvSpPr>
        <p:spPr bwMode="gray">
          <a:xfrm>
            <a:off x="2124075" y="260350"/>
            <a:ext cx="7027863" cy="720725"/>
          </a:xfrm>
          <a:custGeom>
            <a:avLst/>
            <a:gdLst/>
            <a:ahLst/>
            <a:cxnLst>
              <a:cxn ang="0">
                <a:pos x="0" y="657"/>
              </a:cxn>
              <a:cxn ang="0">
                <a:pos x="4134" y="657"/>
              </a:cxn>
              <a:cxn ang="0">
                <a:pos x="4134" y="0"/>
              </a:cxn>
              <a:cxn ang="0">
                <a:pos x="401" y="1"/>
              </a:cxn>
              <a:cxn ang="0">
                <a:pos x="0" y="657"/>
              </a:cxn>
            </a:cxnLst>
            <a:rect l="0" t="0" r="r" b="b"/>
            <a:pathLst>
              <a:path w="4134" h="657">
                <a:moveTo>
                  <a:pt x="0" y="657"/>
                </a:moveTo>
                <a:lnTo>
                  <a:pt x="4134" y="657"/>
                </a:lnTo>
                <a:lnTo>
                  <a:pt x="4134" y="0"/>
                </a:lnTo>
                <a:lnTo>
                  <a:pt x="401" y="1"/>
                </a:lnTo>
                <a:lnTo>
                  <a:pt x="0" y="657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12330" name="Freeform 42"/>
          <p:cNvSpPr>
            <a:spLocks/>
          </p:cNvSpPr>
          <p:nvPr/>
        </p:nvSpPr>
        <p:spPr bwMode="ltGray">
          <a:xfrm>
            <a:off x="0" y="981075"/>
            <a:ext cx="2124075" cy="2889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338" y="0"/>
              </a:cxn>
              <a:cxn ang="0">
                <a:pos x="1138" y="182"/>
              </a:cxn>
              <a:cxn ang="0">
                <a:pos x="0" y="181"/>
              </a:cxn>
              <a:cxn ang="0">
                <a:pos x="0" y="0"/>
              </a:cxn>
            </a:cxnLst>
            <a:rect l="0" t="0" r="r" b="b"/>
            <a:pathLst>
              <a:path w="1338" h="182">
                <a:moveTo>
                  <a:pt x="0" y="0"/>
                </a:moveTo>
                <a:lnTo>
                  <a:pt x="1338" y="0"/>
                </a:lnTo>
                <a:lnTo>
                  <a:pt x="1138" y="182"/>
                </a:lnTo>
                <a:lnTo>
                  <a:pt x="0" y="18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12309" name="Rectangle 21"/>
          <p:cNvSpPr>
            <a:spLocks noGrp="1" noChangeArrowheads="1"/>
          </p:cNvSpPr>
          <p:nvPr>
            <p:ph type="title"/>
          </p:nvPr>
        </p:nvSpPr>
        <p:spPr bwMode="gray">
          <a:xfrm>
            <a:off x="2700338" y="333375"/>
            <a:ext cx="6300787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2322" name="Rectangle 34"/>
          <p:cNvSpPr>
            <a:spLocks noChangeArrowheads="1"/>
          </p:cNvSpPr>
          <p:nvPr/>
        </p:nvSpPr>
        <p:spPr bwMode="black">
          <a:xfrm>
            <a:off x="33338" y="958850"/>
            <a:ext cx="1763712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 eaLnBrk="1" latinLnBrk="1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endParaRPr kumimoji="1" lang="en-US" altLang="ko-KR" sz="1400" b="1">
              <a:solidFill>
                <a:schemeClr val="tx2"/>
              </a:solidFill>
              <a:latin typeface="Verdana" pitchFamily="34" charset="0"/>
              <a:ea typeface="굴림" pitchFamily="50" charset="-127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latinLnBrk="1" hangingPunct="1">
        <a:spcBef>
          <a:spcPct val="0"/>
        </a:spcBef>
        <a:spcAft>
          <a:spcPct val="0"/>
        </a:spcAft>
        <a:defRPr sz="3200" i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latinLnBrk="1" hangingPunct="1">
        <a:spcBef>
          <a:spcPct val="0"/>
        </a:spcBef>
        <a:spcAft>
          <a:spcPct val="0"/>
        </a:spcAft>
        <a:defRPr sz="3200" i="1">
          <a:solidFill>
            <a:schemeClr val="bg1"/>
          </a:solidFill>
          <a:latin typeface="Arial" charset="0"/>
        </a:defRPr>
      </a:lvl2pPr>
      <a:lvl3pPr algn="l" rtl="0" eaLnBrk="1" fontAlgn="base" latinLnBrk="1" hangingPunct="1">
        <a:spcBef>
          <a:spcPct val="0"/>
        </a:spcBef>
        <a:spcAft>
          <a:spcPct val="0"/>
        </a:spcAft>
        <a:defRPr sz="3200" i="1">
          <a:solidFill>
            <a:schemeClr val="bg1"/>
          </a:solidFill>
          <a:latin typeface="Arial" charset="0"/>
        </a:defRPr>
      </a:lvl3pPr>
      <a:lvl4pPr algn="l" rtl="0" eaLnBrk="1" fontAlgn="base" latinLnBrk="1" hangingPunct="1">
        <a:spcBef>
          <a:spcPct val="0"/>
        </a:spcBef>
        <a:spcAft>
          <a:spcPct val="0"/>
        </a:spcAft>
        <a:defRPr sz="3200" i="1">
          <a:solidFill>
            <a:schemeClr val="bg1"/>
          </a:solidFill>
          <a:latin typeface="Arial" charset="0"/>
        </a:defRPr>
      </a:lvl4pPr>
      <a:lvl5pPr algn="l" rtl="0" eaLnBrk="1" fontAlgn="base" latinLnBrk="1" hangingPunct="1">
        <a:spcBef>
          <a:spcPct val="0"/>
        </a:spcBef>
        <a:spcAft>
          <a:spcPct val="0"/>
        </a:spcAft>
        <a:defRPr sz="3200" i="1">
          <a:solidFill>
            <a:schemeClr val="bg1"/>
          </a:solidFill>
          <a:latin typeface="Arial" charset="0"/>
        </a:defRPr>
      </a:lvl5pPr>
      <a:lvl6pPr marL="457200" algn="l" rtl="0" eaLnBrk="1" fontAlgn="base" latinLnBrk="1" hangingPunct="1">
        <a:spcBef>
          <a:spcPct val="0"/>
        </a:spcBef>
        <a:spcAft>
          <a:spcPct val="0"/>
        </a:spcAft>
        <a:defRPr sz="3200" i="1">
          <a:solidFill>
            <a:schemeClr val="bg1"/>
          </a:solidFill>
          <a:latin typeface="Arial" charset="0"/>
        </a:defRPr>
      </a:lvl6pPr>
      <a:lvl7pPr marL="914400" algn="l" rtl="0" eaLnBrk="1" fontAlgn="base" latinLnBrk="1" hangingPunct="1">
        <a:spcBef>
          <a:spcPct val="0"/>
        </a:spcBef>
        <a:spcAft>
          <a:spcPct val="0"/>
        </a:spcAft>
        <a:defRPr sz="3200" i="1">
          <a:solidFill>
            <a:schemeClr val="bg1"/>
          </a:solidFill>
          <a:latin typeface="Arial" charset="0"/>
        </a:defRPr>
      </a:lvl7pPr>
      <a:lvl8pPr marL="1371600" algn="l" rtl="0" eaLnBrk="1" fontAlgn="base" latinLnBrk="1" hangingPunct="1">
        <a:spcBef>
          <a:spcPct val="0"/>
        </a:spcBef>
        <a:spcAft>
          <a:spcPct val="0"/>
        </a:spcAft>
        <a:defRPr sz="3200" i="1">
          <a:solidFill>
            <a:schemeClr val="bg1"/>
          </a:solidFill>
          <a:latin typeface="Arial" charset="0"/>
        </a:defRPr>
      </a:lvl8pPr>
      <a:lvl9pPr marL="1828800" algn="l" rtl="0" eaLnBrk="1" fontAlgn="base" latinLnBrk="1" hangingPunct="1">
        <a:spcBef>
          <a:spcPct val="0"/>
        </a:spcBef>
        <a:spcAft>
          <a:spcPct val="0"/>
        </a:spcAft>
        <a:defRPr sz="3200" i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latinLnBrk="1" hangingPunct="1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l"/>
        <a:defRPr sz="2800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rtl="0" eaLnBrk="1" fontAlgn="base" latinLnBrk="1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Arial" charset="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tx1"/>
        </a:buClr>
        <a:buSzPct val="70000"/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hyperlink" Target="http://www.dankook.ac.kr/web/kor/d1_1_1?p_p_id=EXT_BBS&amp;p_p_lifecycle=0&amp;p_p_state=normal&amp;p_p_mode=view&amp;_EXT_BBS_struts_action=/ext/bbs/view_message&amp;_EXT_BBS_messageId=91912232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hyperlink" Target="http://www.dankook.ac.kr/web/kor/d1_1_1?p_p_id=EXT_BBS&amp;p_p_lifecycle=0&amp;p_p_state=normal&amp;p_p_mode=view&amp;_EXT_BBS_struts_action=/ext/bbs/view_message&amp;_EXT_BBS_messageId=91912232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hyperlink" Target="http://www.dankook.ac.kr/web/kor/d1_1_1?p_p_id=EXT_BBS&amp;p_p_lifecycle=0&amp;p_p_state=normal&amp;p_p_mode=view&amp;_EXT_BBS_struts_action=/ext/bbs/view_message&amp;_EXT_BBS_messageId=91912232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560" y="1484784"/>
            <a:ext cx="8208912" cy="875829"/>
          </a:xfrm>
        </p:spPr>
        <p:txBody>
          <a:bodyPr/>
          <a:lstStyle/>
          <a:p>
            <a:r>
              <a:rPr lang="ko-KR" altLang="en-US" sz="3200" b="1" dirty="0"/>
              <a:t>효과적인 전공세미나 운영방법 및 </a:t>
            </a:r>
            <a:r>
              <a:rPr lang="ko-KR" altLang="en-US" sz="3200" b="1" dirty="0" smtClean="0"/>
              <a:t>사례발표</a:t>
            </a:r>
            <a:endParaRPr lang="ko-KR" altLang="en-US" sz="3200" dirty="0">
              <a:ea typeface="굴림" pitchFamily="50" charset="-127"/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536" y="4653136"/>
            <a:ext cx="3600996" cy="1080120"/>
          </a:xfrm>
        </p:spPr>
        <p:txBody>
          <a:bodyPr/>
          <a:lstStyle/>
          <a:p>
            <a:r>
              <a:rPr lang="ko-KR" altLang="en-US" sz="2800" dirty="0" smtClean="0">
                <a:solidFill>
                  <a:srgbClr val="0070C0"/>
                </a:solidFill>
                <a:ea typeface="굴림" pitchFamily="50" charset="-127"/>
              </a:rPr>
              <a:t>자연과학대학 화학과 김종규</a:t>
            </a:r>
            <a:r>
              <a:rPr lang="en-US" altLang="ko-KR" sz="2800" dirty="0" smtClean="0">
                <a:solidFill>
                  <a:srgbClr val="0070C0"/>
                </a:solidFill>
                <a:ea typeface="굴림" pitchFamily="50" charset="-127"/>
              </a:rPr>
              <a:t>(</a:t>
            </a:r>
            <a:r>
              <a:rPr lang="ko-KR" altLang="en-US" sz="2800" dirty="0" smtClean="0">
                <a:solidFill>
                  <a:srgbClr val="0070C0"/>
                </a:solidFill>
                <a:ea typeface="굴림" pitchFamily="50" charset="-127"/>
              </a:rPr>
              <a:t>링크사업단</a:t>
            </a:r>
            <a:r>
              <a:rPr lang="en-US" altLang="ko-KR" sz="2800" dirty="0" smtClean="0">
                <a:solidFill>
                  <a:srgbClr val="0070C0"/>
                </a:solidFill>
                <a:ea typeface="굴림" pitchFamily="50" charset="-127"/>
              </a:rPr>
              <a:t>)</a:t>
            </a:r>
            <a:endParaRPr lang="ko-KR" altLang="en-US" sz="2800" dirty="0">
              <a:solidFill>
                <a:srgbClr val="0070C0"/>
              </a:solidFill>
              <a:ea typeface="굴림" pitchFamily="50" charset="-127"/>
            </a:endParaRPr>
          </a:p>
        </p:txBody>
      </p:sp>
      <p:pic>
        <p:nvPicPr>
          <p:cNvPr id="33799" name="Picture 7" descr="재학생 ․ 지역민을 위한 ‘명사초청특강’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352" y="5805264"/>
            <a:ext cx="1403648" cy="10527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굴림" pitchFamily="50" charset="-127"/>
              </a:rPr>
              <a:t>4)</a:t>
            </a:r>
            <a:r>
              <a:rPr lang="ko-KR" altLang="en-US" dirty="0" smtClean="0">
                <a:ea typeface="굴림" pitchFamily="50" charset="-127"/>
              </a:rPr>
              <a:t>기타사항</a:t>
            </a:r>
            <a:r>
              <a:rPr lang="en-US" altLang="ko-KR" dirty="0" smtClean="0">
                <a:ea typeface="굴림" pitchFamily="50" charset="-127"/>
              </a:rPr>
              <a:t>(</a:t>
            </a:r>
            <a:r>
              <a:rPr lang="ko-KR" altLang="en-US" dirty="0" smtClean="0">
                <a:ea typeface="굴림" pitchFamily="50" charset="-127"/>
              </a:rPr>
              <a:t>부가효과</a:t>
            </a:r>
            <a:r>
              <a:rPr lang="en-US" altLang="ko-KR" dirty="0" smtClean="0">
                <a:ea typeface="굴림" pitchFamily="50" charset="-127"/>
              </a:rPr>
              <a:t>)</a:t>
            </a:r>
            <a:endParaRPr lang="ko-KR" altLang="en-US" dirty="0">
              <a:ea typeface="굴림" pitchFamily="50" charset="-127"/>
            </a:endParaRPr>
          </a:p>
        </p:txBody>
      </p:sp>
      <p:sp>
        <p:nvSpPr>
          <p:cNvPr id="81923" name="Freeform 3"/>
          <p:cNvSpPr>
            <a:spLocks/>
          </p:cNvSpPr>
          <p:nvPr/>
        </p:nvSpPr>
        <p:spPr bwMode="gray">
          <a:xfrm>
            <a:off x="2843808" y="3140968"/>
            <a:ext cx="1231776" cy="1954213"/>
          </a:xfrm>
          <a:custGeom>
            <a:avLst/>
            <a:gdLst/>
            <a:ahLst/>
            <a:cxnLst>
              <a:cxn ang="0">
                <a:pos x="1233" y="343"/>
              </a:cxn>
              <a:cxn ang="0">
                <a:pos x="413" y="1764"/>
              </a:cxn>
              <a:cxn ang="0">
                <a:pos x="0" y="1226"/>
              </a:cxn>
              <a:cxn ang="0">
                <a:pos x="6" y="1098"/>
              </a:cxn>
              <a:cxn ang="0">
                <a:pos x="638" y="0"/>
              </a:cxn>
              <a:cxn ang="0">
                <a:pos x="1233" y="343"/>
              </a:cxn>
              <a:cxn ang="0">
                <a:pos x="1233" y="343"/>
              </a:cxn>
            </a:cxnLst>
            <a:rect l="0" t="0" r="r" b="b"/>
            <a:pathLst>
              <a:path w="1233" h="1764">
                <a:moveTo>
                  <a:pt x="1233" y="343"/>
                </a:moveTo>
                <a:lnTo>
                  <a:pt x="413" y="1764"/>
                </a:lnTo>
                <a:lnTo>
                  <a:pt x="0" y="1226"/>
                </a:lnTo>
                <a:lnTo>
                  <a:pt x="6" y="1098"/>
                </a:lnTo>
                <a:lnTo>
                  <a:pt x="638" y="0"/>
                </a:lnTo>
                <a:lnTo>
                  <a:pt x="1233" y="343"/>
                </a:lnTo>
                <a:lnTo>
                  <a:pt x="1233" y="343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81924" name="Freeform 4"/>
          <p:cNvSpPr>
            <a:spLocks/>
          </p:cNvSpPr>
          <p:nvPr/>
        </p:nvSpPr>
        <p:spPr bwMode="gray">
          <a:xfrm rot="7200000">
            <a:off x="4294445" y="2080772"/>
            <a:ext cx="1242101" cy="2071687"/>
          </a:xfrm>
          <a:custGeom>
            <a:avLst/>
            <a:gdLst/>
            <a:ahLst/>
            <a:cxnLst>
              <a:cxn ang="0">
                <a:pos x="1233" y="343"/>
              </a:cxn>
              <a:cxn ang="0">
                <a:pos x="413" y="1764"/>
              </a:cxn>
              <a:cxn ang="0">
                <a:pos x="0" y="1226"/>
              </a:cxn>
              <a:cxn ang="0">
                <a:pos x="6" y="1098"/>
              </a:cxn>
              <a:cxn ang="0">
                <a:pos x="638" y="0"/>
              </a:cxn>
              <a:cxn ang="0">
                <a:pos x="1233" y="343"/>
              </a:cxn>
              <a:cxn ang="0">
                <a:pos x="1233" y="343"/>
              </a:cxn>
            </a:cxnLst>
            <a:rect l="0" t="0" r="r" b="b"/>
            <a:pathLst>
              <a:path w="1233" h="1764">
                <a:moveTo>
                  <a:pt x="1233" y="343"/>
                </a:moveTo>
                <a:lnTo>
                  <a:pt x="413" y="1764"/>
                </a:lnTo>
                <a:lnTo>
                  <a:pt x="0" y="1226"/>
                </a:lnTo>
                <a:lnTo>
                  <a:pt x="6" y="1098"/>
                </a:lnTo>
                <a:lnTo>
                  <a:pt x="638" y="0"/>
                </a:lnTo>
                <a:lnTo>
                  <a:pt x="1233" y="343"/>
                </a:lnTo>
                <a:lnTo>
                  <a:pt x="1233" y="343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grpSp>
        <p:nvGrpSpPr>
          <p:cNvPr id="81925" name="Group 5"/>
          <p:cNvGrpSpPr>
            <a:grpSpLocks/>
          </p:cNvGrpSpPr>
          <p:nvPr/>
        </p:nvGrpSpPr>
        <p:grpSpPr bwMode="auto">
          <a:xfrm>
            <a:off x="2843808" y="2204864"/>
            <a:ext cx="2072575" cy="2081213"/>
            <a:chOff x="1712" y="1380"/>
            <a:chExt cx="1528" cy="1311"/>
          </a:xfrm>
        </p:grpSpPr>
        <p:sp>
          <p:nvSpPr>
            <p:cNvPr id="81926" name="AutoShape 6"/>
            <p:cNvSpPr>
              <a:spLocks noChangeArrowheads="1"/>
            </p:cNvSpPr>
            <p:nvPr/>
          </p:nvSpPr>
          <p:spPr bwMode="gray">
            <a:xfrm rot="12600000">
              <a:off x="1712" y="2311"/>
              <a:ext cx="908" cy="38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81927" name="Freeform 7"/>
            <p:cNvSpPr>
              <a:spLocks/>
            </p:cNvSpPr>
            <p:nvPr/>
          </p:nvSpPr>
          <p:spPr bwMode="gray">
            <a:xfrm rot="7200000">
              <a:off x="1961" y="1810"/>
              <a:ext cx="948" cy="508"/>
            </a:xfrm>
            <a:custGeom>
              <a:avLst/>
              <a:gdLst/>
              <a:ahLst/>
              <a:cxnLst>
                <a:cxn ang="0">
                  <a:pos x="750" y="0"/>
                </a:cxn>
                <a:cxn ang="0">
                  <a:pos x="0" y="0"/>
                </a:cxn>
                <a:cxn ang="0">
                  <a:pos x="2" y="194"/>
                </a:cxn>
                <a:cxn ang="0">
                  <a:pos x="28" y="378"/>
                </a:cxn>
                <a:cxn ang="0">
                  <a:pos x="750" y="378"/>
                </a:cxn>
                <a:cxn ang="0">
                  <a:pos x="750" y="0"/>
                </a:cxn>
                <a:cxn ang="0">
                  <a:pos x="750" y="0"/>
                </a:cxn>
              </a:cxnLst>
              <a:rect l="0" t="0" r="r" b="b"/>
              <a:pathLst>
                <a:path w="750" h="378">
                  <a:moveTo>
                    <a:pt x="750" y="0"/>
                  </a:moveTo>
                  <a:lnTo>
                    <a:pt x="0" y="0"/>
                  </a:lnTo>
                  <a:lnTo>
                    <a:pt x="2" y="194"/>
                  </a:lnTo>
                  <a:lnTo>
                    <a:pt x="28" y="378"/>
                  </a:lnTo>
                  <a:lnTo>
                    <a:pt x="750" y="378"/>
                  </a:lnTo>
                  <a:lnTo>
                    <a:pt x="750" y="0"/>
                  </a:lnTo>
                  <a:lnTo>
                    <a:pt x="75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81928" name="Freeform 8"/>
            <p:cNvSpPr>
              <a:spLocks/>
            </p:cNvSpPr>
            <p:nvPr/>
          </p:nvSpPr>
          <p:spPr bwMode="gray">
            <a:xfrm rot="7200000">
              <a:off x="2685" y="1217"/>
              <a:ext cx="392" cy="718"/>
            </a:xfrm>
            <a:custGeom>
              <a:avLst/>
              <a:gdLst/>
              <a:ahLst/>
              <a:cxnLst>
                <a:cxn ang="0">
                  <a:pos x="495" y="285"/>
                </a:cxn>
                <a:cxn ang="0">
                  <a:pos x="495" y="971"/>
                </a:cxn>
                <a:cxn ang="0">
                  <a:pos x="462" y="964"/>
                </a:cxn>
                <a:cxn ang="0">
                  <a:pos x="430" y="953"/>
                </a:cxn>
                <a:cxn ang="0">
                  <a:pos x="401" y="931"/>
                </a:cxn>
                <a:cxn ang="0">
                  <a:pos x="372" y="898"/>
                </a:cxn>
                <a:cxn ang="0">
                  <a:pos x="339" y="855"/>
                </a:cxn>
                <a:cxn ang="0">
                  <a:pos x="306" y="801"/>
                </a:cxn>
                <a:cxn ang="0">
                  <a:pos x="270" y="732"/>
                </a:cxn>
                <a:cxn ang="0">
                  <a:pos x="227" y="648"/>
                </a:cxn>
                <a:cxn ang="0">
                  <a:pos x="183" y="554"/>
                </a:cxn>
                <a:cxn ang="0">
                  <a:pos x="129" y="438"/>
                </a:cxn>
                <a:cxn ang="0">
                  <a:pos x="96" y="369"/>
                </a:cxn>
                <a:cxn ang="0">
                  <a:pos x="29" y="211"/>
                </a:cxn>
                <a:cxn ang="0">
                  <a:pos x="2" y="127"/>
                </a:cxn>
                <a:cxn ang="0">
                  <a:pos x="0" y="60"/>
                </a:cxn>
                <a:cxn ang="0">
                  <a:pos x="15" y="0"/>
                </a:cxn>
                <a:cxn ang="0">
                  <a:pos x="15" y="43"/>
                </a:cxn>
                <a:cxn ang="0">
                  <a:pos x="15" y="72"/>
                </a:cxn>
                <a:cxn ang="0">
                  <a:pos x="15" y="99"/>
                </a:cxn>
                <a:cxn ang="0">
                  <a:pos x="18" y="126"/>
                </a:cxn>
                <a:cxn ang="0">
                  <a:pos x="29" y="162"/>
                </a:cxn>
                <a:cxn ang="0">
                  <a:pos x="53" y="198"/>
                </a:cxn>
                <a:cxn ang="0">
                  <a:pos x="85" y="231"/>
                </a:cxn>
                <a:cxn ang="0">
                  <a:pos x="125" y="260"/>
                </a:cxn>
                <a:cxn ang="0">
                  <a:pos x="180" y="278"/>
                </a:cxn>
                <a:cxn ang="0">
                  <a:pos x="245" y="282"/>
                </a:cxn>
                <a:cxn ang="0">
                  <a:pos x="495" y="285"/>
                </a:cxn>
              </a:cxnLst>
              <a:rect l="0" t="0" r="r" b="b"/>
              <a:pathLst>
                <a:path w="495" h="971">
                  <a:moveTo>
                    <a:pt x="495" y="285"/>
                  </a:moveTo>
                  <a:lnTo>
                    <a:pt x="495" y="971"/>
                  </a:lnTo>
                  <a:lnTo>
                    <a:pt x="462" y="964"/>
                  </a:lnTo>
                  <a:lnTo>
                    <a:pt x="430" y="953"/>
                  </a:lnTo>
                  <a:lnTo>
                    <a:pt x="401" y="931"/>
                  </a:lnTo>
                  <a:lnTo>
                    <a:pt x="372" y="898"/>
                  </a:lnTo>
                  <a:lnTo>
                    <a:pt x="339" y="855"/>
                  </a:lnTo>
                  <a:lnTo>
                    <a:pt x="306" y="801"/>
                  </a:lnTo>
                  <a:lnTo>
                    <a:pt x="270" y="732"/>
                  </a:lnTo>
                  <a:lnTo>
                    <a:pt x="227" y="648"/>
                  </a:lnTo>
                  <a:lnTo>
                    <a:pt x="183" y="554"/>
                  </a:lnTo>
                  <a:lnTo>
                    <a:pt x="129" y="438"/>
                  </a:lnTo>
                  <a:lnTo>
                    <a:pt x="96" y="369"/>
                  </a:lnTo>
                  <a:lnTo>
                    <a:pt x="29" y="211"/>
                  </a:lnTo>
                  <a:lnTo>
                    <a:pt x="2" y="127"/>
                  </a:lnTo>
                  <a:lnTo>
                    <a:pt x="0" y="60"/>
                  </a:lnTo>
                  <a:lnTo>
                    <a:pt x="15" y="0"/>
                  </a:lnTo>
                  <a:lnTo>
                    <a:pt x="15" y="43"/>
                  </a:lnTo>
                  <a:lnTo>
                    <a:pt x="15" y="72"/>
                  </a:lnTo>
                  <a:lnTo>
                    <a:pt x="15" y="99"/>
                  </a:lnTo>
                  <a:lnTo>
                    <a:pt x="18" y="126"/>
                  </a:lnTo>
                  <a:lnTo>
                    <a:pt x="29" y="162"/>
                  </a:lnTo>
                  <a:lnTo>
                    <a:pt x="53" y="198"/>
                  </a:lnTo>
                  <a:lnTo>
                    <a:pt x="85" y="231"/>
                  </a:lnTo>
                  <a:lnTo>
                    <a:pt x="125" y="260"/>
                  </a:lnTo>
                  <a:lnTo>
                    <a:pt x="180" y="278"/>
                  </a:lnTo>
                  <a:lnTo>
                    <a:pt x="245" y="282"/>
                  </a:lnTo>
                  <a:lnTo>
                    <a:pt x="495" y="28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</p:grpSp>
      <p:sp>
        <p:nvSpPr>
          <p:cNvPr id="81929" name="Freeform 9"/>
          <p:cNvSpPr>
            <a:spLocks/>
          </p:cNvSpPr>
          <p:nvPr/>
        </p:nvSpPr>
        <p:spPr bwMode="gray">
          <a:xfrm rot="14400000">
            <a:off x="4448411" y="3894849"/>
            <a:ext cx="1335733" cy="2071687"/>
          </a:xfrm>
          <a:custGeom>
            <a:avLst/>
            <a:gdLst/>
            <a:ahLst/>
            <a:cxnLst>
              <a:cxn ang="0">
                <a:pos x="1233" y="343"/>
              </a:cxn>
              <a:cxn ang="0">
                <a:pos x="413" y="1764"/>
              </a:cxn>
              <a:cxn ang="0">
                <a:pos x="0" y="1226"/>
              </a:cxn>
              <a:cxn ang="0">
                <a:pos x="6" y="1098"/>
              </a:cxn>
              <a:cxn ang="0">
                <a:pos x="638" y="0"/>
              </a:cxn>
              <a:cxn ang="0">
                <a:pos x="1233" y="343"/>
              </a:cxn>
              <a:cxn ang="0">
                <a:pos x="1233" y="343"/>
              </a:cxn>
            </a:cxnLst>
            <a:rect l="0" t="0" r="r" b="b"/>
            <a:pathLst>
              <a:path w="1233" h="1764">
                <a:moveTo>
                  <a:pt x="1233" y="343"/>
                </a:moveTo>
                <a:lnTo>
                  <a:pt x="413" y="1764"/>
                </a:lnTo>
                <a:lnTo>
                  <a:pt x="0" y="1226"/>
                </a:lnTo>
                <a:lnTo>
                  <a:pt x="6" y="1098"/>
                </a:lnTo>
                <a:lnTo>
                  <a:pt x="638" y="0"/>
                </a:lnTo>
                <a:lnTo>
                  <a:pt x="1233" y="343"/>
                </a:lnTo>
                <a:lnTo>
                  <a:pt x="1233" y="343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grpSp>
        <p:nvGrpSpPr>
          <p:cNvPr id="81930" name="Group 10"/>
          <p:cNvGrpSpPr>
            <a:grpSpLocks/>
          </p:cNvGrpSpPr>
          <p:nvPr/>
        </p:nvGrpSpPr>
        <p:grpSpPr bwMode="auto">
          <a:xfrm>
            <a:off x="4572000" y="2996952"/>
            <a:ext cx="1769467" cy="2192338"/>
            <a:chOff x="2854" y="1996"/>
            <a:chExt cx="1296" cy="1381"/>
          </a:xfrm>
        </p:grpSpPr>
        <p:sp>
          <p:nvSpPr>
            <p:cNvPr id="81931" name="AutoShape 11"/>
            <p:cNvSpPr>
              <a:spLocks noChangeArrowheads="1"/>
            </p:cNvSpPr>
            <p:nvPr/>
          </p:nvSpPr>
          <p:spPr bwMode="gray">
            <a:xfrm rot="19800000">
              <a:off x="2854" y="1996"/>
              <a:ext cx="906" cy="380"/>
            </a:xfrm>
            <a:prstGeom prst="triangle">
              <a:avLst>
                <a:gd name="adj" fmla="val 50000"/>
              </a:avLst>
            </a:prstGeom>
            <a:solidFill>
              <a:schemeClr val="folHlink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81932" name="Freeform 12"/>
            <p:cNvSpPr>
              <a:spLocks/>
            </p:cNvSpPr>
            <p:nvPr/>
          </p:nvSpPr>
          <p:spPr bwMode="gray">
            <a:xfrm rot="14400000">
              <a:off x="3102" y="2371"/>
              <a:ext cx="948" cy="507"/>
            </a:xfrm>
            <a:custGeom>
              <a:avLst/>
              <a:gdLst/>
              <a:ahLst/>
              <a:cxnLst>
                <a:cxn ang="0">
                  <a:pos x="750" y="0"/>
                </a:cxn>
                <a:cxn ang="0">
                  <a:pos x="0" y="0"/>
                </a:cxn>
                <a:cxn ang="0">
                  <a:pos x="2" y="194"/>
                </a:cxn>
                <a:cxn ang="0">
                  <a:pos x="28" y="378"/>
                </a:cxn>
                <a:cxn ang="0">
                  <a:pos x="750" y="378"/>
                </a:cxn>
                <a:cxn ang="0">
                  <a:pos x="750" y="0"/>
                </a:cxn>
                <a:cxn ang="0">
                  <a:pos x="750" y="0"/>
                </a:cxn>
              </a:cxnLst>
              <a:rect l="0" t="0" r="r" b="b"/>
              <a:pathLst>
                <a:path w="750" h="378">
                  <a:moveTo>
                    <a:pt x="750" y="0"/>
                  </a:moveTo>
                  <a:lnTo>
                    <a:pt x="0" y="0"/>
                  </a:lnTo>
                  <a:lnTo>
                    <a:pt x="2" y="194"/>
                  </a:lnTo>
                  <a:lnTo>
                    <a:pt x="28" y="378"/>
                  </a:lnTo>
                  <a:lnTo>
                    <a:pt x="750" y="378"/>
                  </a:lnTo>
                  <a:lnTo>
                    <a:pt x="750" y="0"/>
                  </a:lnTo>
                  <a:lnTo>
                    <a:pt x="750" y="0"/>
                  </a:lnTo>
                  <a:close/>
                </a:path>
              </a:pathLst>
            </a:custGeom>
            <a:solidFill>
              <a:schemeClr val="folHlink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81933" name="Freeform 13"/>
            <p:cNvSpPr>
              <a:spLocks/>
            </p:cNvSpPr>
            <p:nvPr/>
          </p:nvSpPr>
          <p:spPr bwMode="gray">
            <a:xfrm rot="14400000">
              <a:off x="3618" y="2845"/>
              <a:ext cx="346" cy="718"/>
            </a:xfrm>
            <a:custGeom>
              <a:avLst/>
              <a:gdLst/>
              <a:ahLst/>
              <a:cxnLst>
                <a:cxn ang="0">
                  <a:pos x="495" y="285"/>
                </a:cxn>
                <a:cxn ang="0">
                  <a:pos x="495" y="971"/>
                </a:cxn>
                <a:cxn ang="0">
                  <a:pos x="462" y="964"/>
                </a:cxn>
                <a:cxn ang="0">
                  <a:pos x="430" y="953"/>
                </a:cxn>
                <a:cxn ang="0">
                  <a:pos x="401" y="931"/>
                </a:cxn>
                <a:cxn ang="0">
                  <a:pos x="372" y="898"/>
                </a:cxn>
                <a:cxn ang="0">
                  <a:pos x="339" y="855"/>
                </a:cxn>
                <a:cxn ang="0">
                  <a:pos x="306" y="801"/>
                </a:cxn>
                <a:cxn ang="0">
                  <a:pos x="270" y="732"/>
                </a:cxn>
                <a:cxn ang="0">
                  <a:pos x="227" y="648"/>
                </a:cxn>
                <a:cxn ang="0">
                  <a:pos x="183" y="554"/>
                </a:cxn>
                <a:cxn ang="0">
                  <a:pos x="129" y="438"/>
                </a:cxn>
                <a:cxn ang="0">
                  <a:pos x="96" y="369"/>
                </a:cxn>
                <a:cxn ang="0">
                  <a:pos x="29" y="211"/>
                </a:cxn>
                <a:cxn ang="0">
                  <a:pos x="2" y="127"/>
                </a:cxn>
                <a:cxn ang="0">
                  <a:pos x="0" y="60"/>
                </a:cxn>
                <a:cxn ang="0">
                  <a:pos x="15" y="0"/>
                </a:cxn>
                <a:cxn ang="0">
                  <a:pos x="15" y="43"/>
                </a:cxn>
                <a:cxn ang="0">
                  <a:pos x="15" y="72"/>
                </a:cxn>
                <a:cxn ang="0">
                  <a:pos x="15" y="99"/>
                </a:cxn>
                <a:cxn ang="0">
                  <a:pos x="18" y="126"/>
                </a:cxn>
                <a:cxn ang="0">
                  <a:pos x="29" y="162"/>
                </a:cxn>
                <a:cxn ang="0">
                  <a:pos x="53" y="198"/>
                </a:cxn>
                <a:cxn ang="0">
                  <a:pos x="85" y="231"/>
                </a:cxn>
                <a:cxn ang="0">
                  <a:pos x="125" y="260"/>
                </a:cxn>
                <a:cxn ang="0">
                  <a:pos x="180" y="278"/>
                </a:cxn>
                <a:cxn ang="0">
                  <a:pos x="245" y="282"/>
                </a:cxn>
                <a:cxn ang="0">
                  <a:pos x="495" y="285"/>
                </a:cxn>
              </a:cxnLst>
              <a:rect l="0" t="0" r="r" b="b"/>
              <a:pathLst>
                <a:path w="495" h="971">
                  <a:moveTo>
                    <a:pt x="495" y="285"/>
                  </a:moveTo>
                  <a:lnTo>
                    <a:pt x="495" y="971"/>
                  </a:lnTo>
                  <a:lnTo>
                    <a:pt x="462" y="964"/>
                  </a:lnTo>
                  <a:lnTo>
                    <a:pt x="430" y="953"/>
                  </a:lnTo>
                  <a:lnTo>
                    <a:pt x="401" y="931"/>
                  </a:lnTo>
                  <a:lnTo>
                    <a:pt x="372" y="898"/>
                  </a:lnTo>
                  <a:lnTo>
                    <a:pt x="339" y="855"/>
                  </a:lnTo>
                  <a:lnTo>
                    <a:pt x="306" y="801"/>
                  </a:lnTo>
                  <a:lnTo>
                    <a:pt x="270" y="732"/>
                  </a:lnTo>
                  <a:lnTo>
                    <a:pt x="227" y="648"/>
                  </a:lnTo>
                  <a:lnTo>
                    <a:pt x="183" y="554"/>
                  </a:lnTo>
                  <a:lnTo>
                    <a:pt x="129" y="438"/>
                  </a:lnTo>
                  <a:lnTo>
                    <a:pt x="96" y="369"/>
                  </a:lnTo>
                  <a:lnTo>
                    <a:pt x="29" y="211"/>
                  </a:lnTo>
                  <a:lnTo>
                    <a:pt x="2" y="127"/>
                  </a:lnTo>
                  <a:lnTo>
                    <a:pt x="0" y="60"/>
                  </a:lnTo>
                  <a:lnTo>
                    <a:pt x="15" y="0"/>
                  </a:lnTo>
                  <a:lnTo>
                    <a:pt x="15" y="43"/>
                  </a:lnTo>
                  <a:lnTo>
                    <a:pt x="15" y="72"/>
                  </a:lnTo>
                  <a:lnTo>
                    <a:pt x="15" y="99"/>
                  </a:lnTo>
                  <a:lnTo>
                    <a:pt x="18" y="126"/>
                  </a:lnTo>
                  <a:lnTo>
                    <a:pt x="29" y="162"/>
                  </a:lnTo>
                  <a:lnTo>
                    <a:pt x="53" y="198"/>
                  </a:lnTo>
                  <a:lnTo>
                    <a:pt x="85" y="231"/>
                  </a:lnTo>
                  <a:lnTo>
                    <a:pt x="125" y="260"/>
                  </a:lnTo>
                  <a:lnTo>
                    <a:pt x="180" y="278"/>
                  </a:lnTo>
                  <a:lnTo>
                    <a:pt x="245" y="282"/>
                  </a:lnTo>
                  <a:lnTo>
                    <a:pt x="495" y="285"/>
                  </a:lnTo>
                  <a:close/>
                </a:path>
              </a:pathLst>
            </a:custGeom>
            <a:solidFill>
              <a:schemeClr val="folHlink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</p:grpSp>
      <p:grpSp>
        <p:nvGrpSpPr>
          <p:cNvPr id="81934" name="Group 14"/>
          <p:cNvGrpSpPr>
            <a:grpSpLocks/>
          </p:cNvGrpSpPr>
          <p:nvPr/>
        </p:nvGrpSpPr>
        <p:grpSpPr bwMode="auto">
          <a:xfrm>
            <a:off x="2843807" y="4338638"/>
            <a:ext cx="2277467" cy="1395412"/>
            <a:chOff x="1655" y="2837"/>
            <a:chExt cx="1571" cy="879"/>
          </a:xfrm>
        </p:grpSpPr>
        <p:sp>
          <p:nvSpPr>
            <p:cNvPr id="81935" name="Freeform 15"/>
            <p:cNvSpPr>
              <a:spLocks/>
            </p:cNvSpPr>
            <p:nvPr/>
          </p:nvSpPr>
          <p:spPr bwMode="gray">
            <a:xfrm>
              <a:off x="1655" y="2837"/>
              <a:ext cx="366" cy="692"/>
            </a:xfrm>
            <a:custGeom>
              <a:avLst/>
              <a:gdLst/>
              <a:ahLst/>
              <a:cxnLst>
                <a:cxn ang="0">
                  <a:pos x="495" y="285"/>
                </a:cxn>
                <a:cxn ang="0">
                  <a:pos x="495" y="971"/>
                </a:cxn>
                <a:cxn ang="0">
                  <a:pos x="462" y="964"/>
                </a:cxn>
                <a:cxn ang="0">
                  <a:pos x="430" y="953"/>
                </a:cxn>
                <a:cxn ang="0">
                  <a:pos x="401" y="931"/>
                </a:cxn>
                <a:cxn ang="0">
                  <a:pos x="372" y="898"/>
                </a:cxn>
                <a:cxn ang="0">
                  <a:pos x="339" y="855"/>
                </a:cxn>
                <a:cxn ang="0">
                  <a:pos x="306" y="801"/>
                </a:cxn>
                <a:cxn ang="0">
                  <a:pos x="270" y="732"/>
                </a:cxn>
                <a:cxn ang="0">
                  <a:pos x="227" y="648"/>
                </a:cxn>
                <a:cxn ang="0">
                  <a:pos x="183" y="554"/>
                </a:cxn>
                <a:cxn ang="0">
                  <a:pos x="129" y="438"/>
                </a:cxn>
                <a:cxn ang="0">
                  <a:pos x="96" y="369"/>
                </a:cxn>
                <a:cxn ang="0">
                  <a:pos x="29" y="211"/>
                </a:cxn>
                <a:cxn ang="0">
                  <a:pos x="2" y="127"/>
                </a:cxn>
                <a:cxn ang="0">
                  <a:pos x="0" y="60"/>
                </a:cxn>
                <a:cxn ang="0">
                  <a:pos x="15" y="0"/>
                </a:cxn>
                <a:cxn ang="0">
                  <a:pos x="15" y="43"/>
                </a:cxn>
                <a:cxn ang="0">
                  <a:pos x="15" y="72"/>
                </a:cxn>
                <a:cxn ang="0">
                  <a:pos x="15" y="99"/>
                </a:cxn>
                <a:cxn ang="0">
                  <a:pos x="18" y="126"/>
                </a:cxn>
                <a:cxn ang="0">
                  <a:pos x="29" y="162"/>
                </a:cxn>
                <a:cxn ang="0">
                  <a:pos x="53" y="198"/>
                </a:cxn>
                <a:cxn ang="0">
                  <a:pos x="85" y="231"/>
                </a:cxn>
                <a:cxn ang="0">
                  <a:pos x="125" y="260"/>
                </a:cxn>
                <a:cxn ang="0">
                  <a:pos x="180" y="278"/>
                </a:cxn>
                <a:cxn ang="0">
                  <a:pos x="245" y="282"/>
                </a:cxn>
                <a:cxn ang="0">
                  <a:pos x="495" y="285"/>
                </a:cxn>
              </a:cxnLst>
              <a:rect l="0" t="0" r="r" b="b"/>
              <a:pathLst>
                <a:path w="495" h="971">
                  <a:moveTo>
                    <a:pt x="495" y="285"/>
                  </a:moveTo>
                  <a:lnTo>
                    <a:pt x="495" y="971"/>
                  </a:lnTo>
                  <a:lnTo>
                    <a:pt x="462" y="964"/>
                  </a:lnTo>
                  <a:lnTo>
                    <a:pt x="430" y="953"/>
                  </a:lnTo>
                  <a:lnTo>
                    <a:pt x="401" y="931"/>
                  </a:lnTo>
                  <a:lnTo>
                    <a:pt x="372" y="898"/>
                  </a:lnTo>
                  <a:lnTo>
                    <a:pt x="339" y="855"/>
                  </a:lnTo>
                  <a:lnTo>
                    <a:pt x="306" y="801"/>
                  </a:lnTo>
                  <a:lnTo>
                    <a:pt x="270" y="732"/>
                  </a:lnTo>
                  <a:lnTo>
                    <a:pt x="227" y="648"/>
                  </a:lnTo>
                  <a:lnTo>
                    <a:pt x="183" y="554"/>
                  </a:lnTo>
                  <a:lnTo>
                    <a:pt x="129" y="438"/>
                  </a:lnTo>
                  <a:lnTo>
                    <a:pt x="96" y="369"/>
                  </a:lnTo>
                  <a:lnTo>
                    <a:pt x="29" y="211"/>
                  </a:lnTo>
                  <a:lnTo>
                    <a:pt x="2" y="127"/>
                  </a:lnTo>
                  <a:lnTo>
                    <a:pt x="0" y="60"/>
                  </a:lnTo>
                  <a:lnTo>
                    <a:pt x="15" y="0"/>
                  </a:lnTo>
                  <a:lnTo>
                    <a:pt x="15" y="43"/>
                  </a:lnTo>
                  <a:lnTo>
                    <a:pt x="15" y="72"/>
                  </a:lnTo>
                  <a:lnTo>
                    <a:pt x="15" y="99"/>
                  </a:lnTo>
                  <a:lnTo>
                    <a:pt x="18" y="126"/>
                  </a:lnTo>
                  <a:lnTo>
                    <a:pt x="29" y="162"/>
                  </a:lnTo>
                  <a:lnTo>
                    <a:pt x="53" y="198"/>
                  </a:lnTo>
                  <a:lnTo>
                    <a:pt x="85" y="231"/>
                  </a:lnTo>
                  <a:lnTo>
                    <a:pt x="125" y="260"/>
                  </a:lnTo>
                  <a:lnTo>
                    <a:pt x="180" y="278"/>
                  </a:lnTo>
                  <a:lnTo>
                    <a:pt x="245" y="282"/>
                  </a:lnTo>
                  <a:lnTo>
                    <a:pt x="495" y="285"/>
                  </a:lnTo>
                  <a:close/>
                </a:path>
              </a:pathLst>
            </a:custGeom>
            <a:solidFill>
              <a:schemeClr val="hlink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81936" name="AutoShape 16"/>
            <p:cNvSpPr>
              <a:spLocks noChangeArrowheads="1"/>
            </p:cNvSpPr>
            <p:nvPr/>
          </p:nvSpPr>
          <p:spPr bwMode="gray">
            <a:xfrm rot="5400000">
              <a:off x="2589" y="3078"/>
              <a:ext cx="872" cy="403"/>
            </a:xfrm>
            <a:prstGeom prst="triangle">
              <a:avLst>
                <a:gd name="adj" fmla="val 50000"/>
              </a:avLst>
            </a:prstGeom>
            <a:solidFill>
              <a:schemeClr val="hlink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81937" name="Freeform 17"/>
            <p:cNvSpPr>
              <a:spLocks/>
            </p:cNvSpPr>
            <p:nvPr/>
          </p:nvSpPr>
          <p:spPr bwMode="gray">
            <a:xfrm>
              <a:off x="1985" y="3040"/>
              <a:ext cx="1005" cy="489"/>
            </a:xfrm>
            <a:custGeom>
              <a:avLst/>
              <a:gdLst/>
              <a:ahLst/>
              <a:cxnLst>
                <a:cxn ang="0">
                  <a:pos x="750" y="0"/>
                </a:cxn>
                <a:cxn ang="0">
                  <a:pos x="0" y="0"/>
                </a:cxn>
                <a:cxn ang="0">
                  <a:pos x="2" y="194"/>
                </a:cxn>
                <a:cxn ang="0">
                  <a:pos x="28" y="378"/>
                </a:cxn>
                <a:cxn ang="0">
                  <a:pos x="750" y="378"/>
                </a:cxn>
                <a:cxn ang="0">
                  <a:pos x="750" y="0"/>
                </a:cxn>
                <a:cxn ang="0">
                  <a:pos x="750" y="0"/>
                </a:cxn>
              </a:cxnLst>
              <a:rect l="0" t="0" r="r" b="b"/>
              <a:pathLst>
                <a:path w="750" h="378">
                  <a:moveTo>
                    <a:pt x="750" y="0"/>
                  </a:moveTo>
                  <a:lnTo>
                    <a:pt x="0" y="0"/>
                  </a:lnTo>
                  <a:lnTo>
                    <a:pt x="2" y="194"/>
                  </a:lnTo>
                  <a:lnTo>
                    <a:pt x="28" y="378"/>
                  </a:lnTo>
                  <a:lnTo>
                    <a:pt x="750" y="378"/>
                  </a:lnTo>
                  <a:lnTo>
                    <a:pt x="750" y="0"/>
                  </a:lnTo>
                  <a:lnTo>
                    <a:pt x="750" y="0"/>
                  </a:lnTo>
                  <a:close/>
                </a:path>
              </a:pathLst>
            </a:custGeom>
            <a:solidFill>
              <a:schemeClr val="hlink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</p:grpSp>
      <p:sp>
        <p:nvSpPr>
          <p:cNvPr id="81938" name="Text Box 18"/>
          <p:cNvSpPr txBox="1">
            <a:spLocks noChangeArrowheads="1"/>
          </p:cNvSpPr>
          <p:nvPr/>
        </p:nvSpPr>
        <p:spPr bwMode="gray">
          <a:xfrm>
            <a:off x="0" y="4941168"/>
            <a:ext cx="4759636" cy="138499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ko-KR" altLang="en-US" sz="2800" b="1" dirty="0" smtClean="0">
                <a:latin typeface="Arial" charset="0"/>
                <a:ea typeface="굴림" pitchFamily="50" charset="-127"/>
              </a:rPr>
              <a:t>동일시간 대 편성으로</a:t>
            </a:r>
            <a:endParaRPr lang="en-US" altLang="ko-KR" sz="2800" b="1" dirty="0" smtClean="0">
              <a:latin typeface="Arial" charset="0"/>
              <a:ea typeface="굴림" pitchFamily="50" charset="-127"/>
            </a:endParaRPr>
          </a:p>
          <a:p>
            <a:r>
              <a:rPr lang="ko-KR" altLang="en-US" sz="2800" b="1" dirty="0" smtClean="0">
                <a:latin typeface="Arial" charset="0"/>
                <a:ea typeface="굴림" pitchFamily="50" charset="-127"/>
              </a:rPr>
              <a:t>학과별 특강</a:t>
            </a:r>
            <a:r>
              <a:rPr lang="en-US" altLang="ko-KR" sz="2800" b="1" dirty="0" smtClean="0">
                <a:latin typeface="Arial" charset="0"/>
                <a:ea typeface="굴림" pitchFamily="50" charset="-127"/>
              </a:rPr>
              <a:t>, </a:t>
            </a:r>
            <a:r>
              <a:rPr lang="ko-KR" altLang="en-US" sz="2800" b="1" dirty="0" smtClean="0">
                <a:latin typeface="Arial" charset="0"/>
                <a:ea typeface="굴림" pitchFamily="50" charset="-127"/>
              </a:rPr>
              <a:t>견학</a:t>
            </a:r>
            <a:r>
              <a:rPr lang="en-US" altLang="ko-KR" sz="2800" b="1" dirty="0" smtClean="0">
                <a:latin typeface="Arial" charset="0"/>
                <a:ea typeface="굴림" pitchFamily="50" charset="-127"/>
              </a:rPr>
              <a:t>, </a:t>
            </a:r>
            <a:r>
              <a:rPr lang="ko-KR" altLang="en-US" sz="2800" b="1" dirty="0" smtClean="0">
                <a:latin typeface="Arial" charset="0"/>
                <a:ea typeface="굴림" pitchFamily="50" charset="-127"/>
              </a:rPr>
              <a:t>워크숍 등 </a:t>
            </a:r>
            <a:endParaRPr lang="en-US" altLang="ko-KR" sz="2800" b="1" dirty="0" smtClean="0">
              <a:latin typeface="Arial" charset="0"/>
              <a:ea typeface="굴림" pitchFamily="50" charset="-127"/>
            </a:endParaRPr>
          </a:p>
          <a:p>
            <a:r>
              <a:rPr lang="ko-KR" altLang="en-US" sz="2800" b="1" dirty="0" smtClean="0">
                <a:latin typeface="Arial" charset="0"/>
                <a:ea typeface="굴림" pitchFamily="50" charset="-127"/>
              </a:rPr>
              <a:t>합동 수업가능</a:t>
            </a:r>
            <a:endParaRPr lang="en-US" altLang="ko-KR" sz="2800" b="1" dirty="0">
              <a:latin typeface="Arial" charset="0"/>
              <a:ea typeface="굴림" pitchFamily="50" charset="-127"/>
            </a:endParaRPr>
          </a:p>
        </p:txBody>
      </p:sp>
      <p:sp>
        <p:nvSpPr>
          <p:cNvPr id="81939" name="Text Box 19"/>
          <p:cNvSpPr txBox="1">
            <a:spLocks noChangeArrowheads="1"/>
          </p:cNvSpPr>
          <p:nvPr/>
        </p:nvSpPr>
        <p:spPr bwMode="gray">
          <a:xfrm>
            <a:off x="5586616" y="4221088"/>
            <a:ext cx="3557384" cy="181588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ko-KR" altLang="en-US" sz="2800" b="1" dirty="0" smtClean="0">
                <a:solidFill>
                  <a:schemeClr val="bg1"/>
                </a:solidFill>
                <a:latin typeface="Arial" charset="0"/>
                <a:ea typeface="굴림" pitchFamily="50" charset="-127"/>
              </a:rPr>
              <a:t>교</a:t>
            </a:r>
            <a:r>
              <a:rPr lang="ko-KR" altLang="en-US" sz="2800" b="1" dirty="0" smtClean="0">
                <a:latin typeface="Arial" charset="0"/>
                <a:ea typeface="굴림" pitchFamily="50" charset="-127"/>
              </a:rPr>
              <a:t>수의 성공적인 </a:t>
            </a:r>
            <a:endParaRPr lang="en-US" altLang="ko-KR" sz="2800" b="1" dirty="0" smtClean="0">
              <a:latin typeface="Arial" charset="0"/>
              <a:ea typeface="굴림" pitchFamily="50" charset="-127"/>
            </a:endParaRPr>
          </a:p>
          <a:p>
            <a:r>
              <a:rPr lang="ko-KR" altLang="en-US" sz="2800" b="1" dirty="0" smtClean="0">
                <a:solidFill>
                  <a:schemeClr val="bg1"/>
                </a:solidFill>
                <a:latin typeface="Arial" charset="0"/>
                <a:ea typeface="굴림" pitchFamily="50" charset="-127"/>
              </a:rPr>
              <a:t>수</a:t>
            </a:r>
            <a:r>
              <a:rPr lang="ko-KR" altLang="en-US" sz="2800" b="1" dirty="0" smtClean="0">
                <a:latin typeface="Arial" charset="0"/>
                <a:ea typeface="굴림" pitchFamily="50" charset="-127"/>
              </a:rPr>
              <a:t>업 운영에 따라 </a:t>
            </a:r>
            <a:endParaRPr lang="en-US" altLang="ko-KR" sz="2800" b="1" dirty="0" smtClean="0">
              <a:latin typeface="Arial" charset="0"/>
              <a:ea typeface="굴림" pitchFamily="50" charset="-127"/>
            </a:endParaRPr>
          </a:p>
          <a:p>
            <a:r>
              <a:rPr lang="ko-KR" altLang="en-US" sz="2800" b="1" dirty="0" smtClean="0">
                <a:latin typeface="Arial" charset="0"/>
                <a:ea typeface="굴림" pitchFamily="50" charset="-127"/>
              </a:rPr>
              <a:t>효과적인 전공교과목 </a:t>
            </a:r>
            <a:endParaRPr lang="en-US" altLang="ko-KR" sz="2800" b="1" dirty="0" smtClean="0">
              <a:latin typeface="Arial" charset="0"/>
              <a:ea typeface="굴림" pitchFamily="50" charset="-127"/>
            </a:endParaRPr>
          </a:p>
          <a:p>
            <a:r>
              <a:rPr lang="ko-KR" altLang="en-US" sz="2800" b="1" dirty="0" smtClean="0">
                <a:latin typeface="Arial" charset="0"/>
                <a:ea typeface="굴림" pitchFamily="50" charset="-127"/>
              </a:rPr>
              <a:t>가능성</a:t>
            </a:r>
            <a:endParaRPr lang="en-US" altLang="ko-KR" sz="2800" b="1" dirty="0">
              <a:latin typeface="Arial" charset="0"/>
              <a:ea typeface="굴림" pitchFamily="50" charset="-127"/>
            </a:endParaRPr>
          </a:p>
        </p:txBody>
      </p:sp>
      <p:sp>
        <p:nvSpPr>
          <p:cNvPr id="81940" name="Text Box 20"/>
          <p:cNvSpPr txBox="1">
            <a:spLocks noChangeArrowheads="1"/>
          </p:cNvSpPr>
          <p:nvPr/>
        </p:nvSpPr>
        <p:spPr bwMode="gray">
          <a:xfrm>
            <a:off x="2237333" y="1535113"/>
            <a:ext cx="4615366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ko-KR" altLang="en-US" sz="2800" b="1" dirty="0" smtClean="0">
                <a:latin typeface="Arial" charset="0"/>
                <a:ea typeface="굴림" pitchFamily="50" charset="-127"/>
              </a:rPr>
              <a:t>전임교원 강의비율 지표개선</a:t>
            </a:r>
            <a:endParaRPr lang="en-US" altLang="ko-KR" sz="2800" b="1" dirty="0">
              <a:latin typeface="Arial" charset="0"/>
              <a:ea typeface="굴림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Freeform 2"/>
          <p:cNvSpPr>
            <a:spLocks noEditPoints="1"/>
          </p:cNvSpPr>
          <p:nvPr/>
        </p:nvSpPr>
        <p:spPr bwMode="gray">
          <a:xfrm flipH="1">
            <a:off x="4787900" y="2595563"/>
            <a:ext cx="3168650" cy="2895600"/>
          </a:xfrm>
          <a:custGeom>
            <a:avLst/>
            <a:gdLst/>
            <a:ahLst/>
            <a:cxnLst>
              <a:cxn ang="0">
                <a:pos x="1092" y="50"/>
              </a:cxn>
              <a:cxn ang="0">
                <a:pos x="822" y="168"/>
              </a:cxn>
              <a:cxn ang="0">
                <a:pos x="594" y="300"/>
              </a:cxn>
              <a:cxn ang="0">
                <a:pos x="406" y="446"/>
              </a:cxn>
              <a:cxn ang="0">
                <a:pos x="254" y="604"/>
              </a:cxn>
              <a:cxn ang="0">
                <a:pos x="140" y="772"/>
              </a:cxn>
              <a:cxn ang="0">
                <a:pos x="60" y="944"/>
              </a:cxn>
              <a:cxn ang="0">
                <a:pos x="14" y="1122"/>
              </a:cxn>
              <a:cxn ang="0">
                <a:pos x="0" y="1300"/>
              </a:cxn>
              <a:cxn ang="0">
                <a:pos x="18" y="1476"/>
              </a:cxn>
              <a:cxn ang="0">
                <a:pos x="64" y="1650"/>
              </a:cxn>
              <a:cxn ang="0">
                <a:pos x="138" y="1818"/>
              </a:cxn>
              <a:cxn ang="0">
                <a:pos x="238" y="1978"/>
              </a:cxn>
              <a:cxn ang="0">
                <a:pos x="364" y="2126"/>
              </a:cxn>
              <a:cxn ang="0">
                <a:pos x="512" y="2262"/>
              </a:cxn>
              <a:cxn ang="0">
                <a:pos x="684" y="2382"/>
              </a:cxn>
              <a:cxn ang="0">
                <a:pos x="874" y="2484"/>
              </a:cxn>
              <a:cxn ang="0">
                <a:pos x="1086" y="2564"/>
              </a:cxn>
              <a:cxn ang="0">
                <a:pos x="1314" y="2622"/>
              </a:cxn>
              <a:cxn ang="0">
                <a:pos x="1558" y="2654"/>
              </a:cxn>
              <a:cxn ang="0">
                <a:pos x="1818" y="2658"/>
              </a:cxn>
              <a:cxn ang="0">
                <a:pos x="2090" y="2632"/>
              </a:cxn>
              <a:cxn ang="0">
                <a:pos x="2374" y="2574"/>
              </a:cxn>
              <a:cxn ang="0">
                <a:pos x="2544" y="2912"/>
              </a:cxn>
              <a:cxn ang="0">
                <a:pos x="1868" y="1552"/>
              </a:cxn>
              <a:cxn ang="0">
                <a:pos x="1956" y="1914"/>
              </a:cxn>
              <a:cxn ang="0">
                <a:pos x="1788" y="1936"/>
              </a:cxn>
              <a:cxn ang="0">
                <a:pos x="1616" y="1934"/>
              </a:cxn>
              <a:cxn ang="0">
                <a:pos x="1442" y="1912"/>
              </a:cxn>
              <a:cxn ang="0">
                <a:pos x="1272" y="1872"/>
              </a:cxn>
              <a:cxn ang="0">
                <a:pos x="1108" y="1812"/>
              </a:cxn>
              <a:cxn ang="0">
                <a:pos x="952" y="1736"/>
              </a:cxn>
              <a:cxn ang="0">
                <a:pos x="810" y="1646"/>
              </a:cxn>
              <a:cxn ang="0">
                <a:pos x="684" y="1542"/>
              </a:cxn>
              <a:cxn ang="0">
                <a:pos x="578" y="1428"/>
              </a:cxn>
              <a:cxn ang="0">
                <a:pos x="494" y="1304"/>
              </a:cxn>
              <a:cxn ang="0">
                <a:pos x="438" y="1170"/>
              </a:cxn>
              <a:cxn ang="0">
                <a:pos x="410" y="1032"/>
              </a:cxn>
              <a:cxn ang="0">
                <a:pos x="416" y="888"/>
              </a:cxn>
              <a:cxn ang="0">
                <a:pos x="460" y="742"/>
              </a:cxn>
              <a:cxn ang="0">
                <a:pos x="544" y="592"/>
              </a:cxn>
              <a:cxn ang="0">
                <a:pos x="670" y="444"/>
              </a:cxn>
              <a:cxn ang="0">
                <a:pos x="844" y="298"/>
              </a:cxn>
              <a:cxn ang="0">
                <a:pos x="1070" y="154"/>
              </a:cxn>
              <a:cxn ang="0">
                <a:pos x="1348" y="16"/>
              </a:cxn>
              <a:cxn ang="0">
                <a:pos x="1244" y="0"/>
              </a:cxn>
              <a:cxn ang="0">
                <a:pos x="2820" y="1934"/>
              </a:cxn>
              <a:cxn ang="0">
                <a:pos x="2820" y="1934"/>
              </a:cxn>
            </a:cxnLst>
            <a:rect l="0" t="0" r="r" b="b"/>
            <a:pathLst>
              <a:path w="2820" h="2912">
                <a:moveTo>
                  <a:pt x="1244" y="0"/>
                </a:moveTo>
                <a:lnTo>
                  <a:pt x="1092" y="50"/>
                </a:lnTo>
                <a:lnTo>
                  <a:pt x="952" y="106"/>
                </a:lnTo>
                <a:lnTo>
                  <a:pt x="822" y="168"/>
                </a:lnTo>
                <a:lnTo>
                  <a:pt x="704" y="232"/>
                </a:lnTo>
                <a:lnTo>
                  <a:pt x="594" y="300"/>
                </a:lnTo>
                <a:lnTo>
                  <a:pt x="494" y="372"/>
                </a:lnTo>
                <a:lnTo>
                  <a:pt x="406" y="446"/>
                </a:lnTo>
                <a:lnTo>
                  <a:pt x="324" y="524"/>
                </a:lnTo>
                <a:lnTo>
                  <a:pt x="254" y="604"/>
                </a:lnTo>
                <a:lnTo>
                  <a:pt x="192" y="686"/>
                </a:lnTo>
                <a:lnTo>
                  <a:pt x="140" y="772"/>
                </a:lnTo>
                <a:lnTo>
                  <a:pt x="96" y="856"/>
                </a:lnTo>
                <a:lnTo>
                  <a:pt x="60" y="944"/>
                </a:lnTo>
                <a:lnTo>
                  <a:pt x="32" y="1032"/>
                </a:lnTo>
                <a:lnTo>
                  <a:pt x="14" y="1122"/>
                </a:lnTo>
                <a:lnTo>
                  <a:pt x="2" y="1210"/>
                </a:lnTo>
                <a:lnTo>
                  <a:pt x="0" y="1300"/>
                </a:lnTo>
                <a:lnTo>
                  <a:pt x="4" y="1388"/>
                </a:lnTo>
                <a:lnTo>
                  <a:pt x="18" y="1476"/>
                </a:lnTo>
                <a:lnTo>
                  <a:pt x="36" y="1564"/>
                </a:lnTo>
                <a:lnTo>
                  <a:pt x="64" y="1650"/>
                </a:lnTo>
                <a:lnTo>
                  <a:pt x="96" y="1736"/>
                </a:lnTo>
                <a:lnTo>
                  <a:pt x="138" y="1818"/>
                </a:lnTo>
                <a:lnTo>
                  <a:pt x="184" y="1900"/>
                </a:lnTo>
                <a:lnTo>
                  <a:pt x="238" y="1978"/>
                </a:lnTo>
                <a:lnTo>
                  <a:pt x="298" y="2054"/>
                </a:lnTo>
                <a:lnTo>
                  <a:pt x="364" y="2126"/>
                </a:lnTo>
                <a:lnTo>
                  <a:pt x="434" y="2196"/>
                </a:lnTo>
                <a:lnTo>
                  <a:pt x="512" y="2262"/>
                </a:lnTo>
                <a:lnTo>
                  <a:pt x="596" y="2324"/>
                </a:lnTo>
                <a:lnTo>
                  <a:pt x="684" y="2382"/>
                </a:lnTo>
                <a:lnTo>
                  <a:pt x="776" y="2436"/>
                </a:lnTo>
                <a:lnTo>
                  <a:pt x="874" y="2484"/>
                </a:lnTo>
                <a:lnTo>
                  <a:pt x="978" y="2526"/>
                </a:lnTo>
                <a:lnTo>
                  <a:pt x="1086" y="2564"/>
                </a:lnTo>
                <a:lnTo>
                  <a:pt x="1198" y="2596"/>
                </a:lnTo>
                <a:lnTo>
                  <a:pt x="1314" y="2622"/>
                </a:lnTo>
                <a:lnTo>
                  <a:pt x="1434" y="2642"/>
                </a:lnTo>
                <a:lnTo>
                  <a:pt x="1558" y="2654"/>
                </a:lnTo>
                <a:lnTo>
                  <a:pt x="1686" y="2660"/>
                </a:lnTo>
                <a:lnTo>
                  <a:pt x="1818" y="2658"/>
                </a:lnTo>
                <a:lnTo>
                  <a:pt x="1952" y="2650"/>
                </a:lnTo>
                <a:lnTo>
                  <a:pt x="2090" y="2632"/>
                </a:lnTo>
                <a:lnTo>
                  <a:pt x="2230" y="2608"/>
                </a:lnTo>
                <a:lnTo>
                  <a:pt x="2374" y="2574"/>
                </a:lnTo>
                <a:lnTo>
                  <a:pt x="2542" y="2912"/>
                </a:lnTo>
                <a:lnTo>
                  <a:pt x="2544" y="2912"/>
                </a:lnTo>
                <a:lnTo>
                  <a:pt x="2820" y="1934"/>
                </a:lnTo>
                <a:lnTo>
                  <a:pt x="1868" y="1552"/>
                </a:lnTo>
                <a:lnTo>
                  <a:pt x="2036" y="1894"/>
                </a:lnTo>
                <a:lnTo>
                  <a:pt x="1956" y="1914"/>
                </a:lnTo>
                <a:lnTo>
                  <a:pt x="1872" y="1928"/>
                </a:lnTo>
                <a:lnTo>
                  <a:pt x="1788" y="1936"/>
                </a:lnTo>
                <a:lnTo>
                  <a:pt x="1702" y="1938"/>
                </a:lnTo>
                <a:lnTo>
                  <a:pt x="1616" y="1934"/>
                </a:lnTo>
                <a:lnTo>
                  <a:pt x="1528" y="1926"/>
                </a:lnTo>
                <a:lnTo>
                  <a:pt x="1442" y="1912"/>
                </a:lnTo>
                <a:lnTo>
                  <a:pt x="1356" y="1894"/>
                </a:lnTo>
                <a:lnTo>
                  <a:pt x="1272" y="1872"/>
                </a:lnTo>
                <a:lnTo>
                  <a:pt x="1188" y="1844"/>
                </a:lnTo>
                <a:lnTo>
                  <a:pt x="1108" y="1812"/>
                </a:lnTo>
                <a:lnTo>
                  <a:pt x="1028" y="1776"/>
                </a:lnTo>
                <a:lnTo>
                  <a:pt x="952" y="1736"/>
                </a:lnTo>
                <a:lnTo>
                  <a:pt x="880" y="1692"/>
                </a:lnTo>
                <a:lnTo>
                  <a:pt x="810" y="1646"/>
                </a:lnTo>
                <a:lnTo>
                  <a:pt x="744" y="1596"/>
                </a:lnTo>
                <a:lnTo>
                  <a:pt x="684" y="1542"/>
                </a:lnTo>
                <a:lnTo>
                  <a:pt x="628" y="1486"/>
                </a:lnTo>
                <a:lnTo>
                  <a:pt x="578" y="1428"/>
                </a:lnTo>
                <a:lnTo>
                  <a:pt x="532" y="1366"/>
                </a:lnTo>
                <a:lnTo>
                  <a:pt x="494" y="1304"/>
                </a:lnTo>
                <a:lnTo>
                  <a:pt x="462" y="1238"/>
                </a:lnTo>
                <a:lnTo>
                  <a:pt x="438" y="1170"/>
                </a:lnTo>
                <a:lnTo>
                  <a:pt x="420" y="1102"/>
                </a:lnTo>
                <a:lnTo>
                  <a:pt x="410" y="1032"/>
                </a:lnTo>
                <a:lnTo>
                  <a:pt x="410" y="960"/>
                </a:lnTo>
                <a:lnTo>
                  <a:pt x="416" y="888"/>
                </a:lnTo>
                <a:lnTo>
                  <a:pt x="434" y="816"/>
                </a:lnTo>
                <a:lnTo>
                  <a:pt x="460" y="742"/>
                </a:lnTo>
                <a:lnTo>
                  <a:pt x="496" y="668"/>
                </a:lnTo>
                <a:lnTo>
                  <a:pt x="544" y="592"/>
                </a:lnTo>
                <a:lnTo>
                  <a:pt x="602" y="518"/>
                </a:lnTo>
                <a:lnTo>
                  <a:pt x="670" y="444"/>
                </a:lnTo>
                <a:lnTo>
                  <a:pt x="752" y="370"/>
                </a:lnTo>
                <a:lnTo>
                  <a:pt x="844" y="298"/>
                </a:lnTo>
                <a:lnTo>
                  <a:pt x="950" y="226"/>
                </a:lnTo>
                <a:lnTo>
                  <a:pt x="1070" y="154"/>
                </a:lnTo>
                <a:lnTo>
                  <a:pt x="1202" y="84"/>
                </a:lnTo>
                <a:lnTo>
                  <a:pt x="1348" y="16"/>
                </a:lnTo>
                <a:lnTo>
                  <a:pt x="1244" y="0"/>
                </a:lnTo>
                <a:lnTo>
                  <a:pt x="1244" y="0"/>
                </a:lnTo>
                <a:lnTo>
                  <a:pt x="1244" y="0"/>
                </a:lnTo>
                <a:close/>
                <a:moveTo>
                  <a:pt x="2820" y="1934"/>
                </a:moveTo>
                <a:lnTo>
                  <a:pt x="2820" y="1934"/>
                </a:lnTo>
                <a:lnTo>
                  <a:pt x="2820" y="1934"/>
                </a:lnTo>
                <a:close/>
              </a:path>
            </a:pathLst>
          </a:custGeom>
          <a:gradFill rotWithShape="1">
            <a:gsLst>
              <a:gs pos="0">
                <a:schemeClr val="folHlink">
                  <a:gamma/>
                  <a:tint val="39216"/>
                  <a:invGamma/>
                </a:schemeClr>
              </a:gs>
              <a:gs pos="100000">
                <a:schemeClr val="folHlink"/>
              </a:gs>
            </a:gsLst>
            <a:lin ang="2700000" scaled="1"/>
          </a:gradFill>
          <a:ln w="0">
            <a:noFill/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title"/>
          </p:nvPr>
        </p:nvSpPr>
        <p:spPr>
          <a:xfrm>
            <a:off x="2411760" y="404664"/>
            <a:ext cx="7021413" cy="603250"/>
          </a:xfrm>
        </p:spPr>
        <p:txBody>
          <a:bodyPr/>
          <a:lstStyle/>
          <a:p>
            <a:r>
              <a:rPr lang="en-US" altLang="ko-KR" sz="2800" dirty="0" smtClean="0">
                <a:ea typeface="굴림" pitchFamily="50" charset="-127"/>
              </a:rPr>
              <a:t>5)</a:t>
            </a:r>
            <a:r>
              <a:rPr lang="ko-KR" altLang="en-US" sz="2800" dirty="0" smtClean="0">
                <a:ea typeface="굴림" pitchFamily="50" charset="-127"/>
              </a:rPr>
              <a:t>각 대학</a:t>
            </a:r>
            <a:r>
              <a:rPr lang="en-US" altLang="ko-KR" sz="2800" dirty="0" smtClean="0">
                <a:ea typeface="굴림" pitchFamily="50" charset="-127"/>
              </a:rPr>
              <a:t>, </a:t>
            </a:r>
            <a:r>
              <a:rPr lang="ko-KR" altLang="en-US" sz="2800" dirty="0" smtClean="0">
                <a:ea typeface="굴림" pitchFamily="50" charset="-127"/>
              </a:rPr>
              <a:t>학과 특성화에 따른 전공세미나</a:t>
            </a:r>
            <a:endParaRPr lang="ko-KR" altLang="en-US" sz="2800" dirty="0">
              <a:ea typeface="굴림" pitchFamily="50" charset="-127"/>
            </a:endParaRPr>
          </a:p>
        </p:txBody>
      </p:sp>
      <p:grpSp>
        <p:nvGrpSpPr>
          <p:cNvPr id="82948" name="Group 4"/>
          <p:cNvGrpSpPr>
            <a:grpSpLocks/>
          </p:cNvGrpSpPr>
          <p:nvPr/>
        </p:nvGrpSpPr>
        <p:grpSpPr bwMode="auto">
          <a:xfrm>
            <a:off x="1228725" y="1730375"/>
            <a:ext cx="4062413" cy="3902988"/>
            <a:chOff x="593" y="1298"/>
            <a:chExt cx="2313" cy="2229"/>
          </a:xfrm>
        </p:grpSpPr>
        <p:sp>
          <p:nvSpPr>
            <p:cNvPr id="82949" name="AutoShape 5"/>
            <p:cNvSpPr>
              <a:spLocks noChangeArrowheads="1"/>
            </p:cNvSpPr>
            <p:nvPr/>
          </p:nvSpPr>
          <p:spPr bwMode="gray">
            <a:xfrm rot="16200000">
              <a:off x="2076" y="2023"/>
              <a:ext cx="890" cy="770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 algn="ctr">
              <a:miter lim="800000"/>
              <a:headEnd/>
              <a:tailEnd/>
            </a:ln>
            <a:effectLst/>
            <a:scene3d>
              <a:camera prst="legacyObliqueLeft"/>
              <a:lightRig rig="legacyFlat2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vert="eaVert" wrap="none" anchor="ctr">
              <a:flatTx/>
            </a:bodyPr>
            <a:lstStyle/>
            <a:p>
              <a:pPr algn="ctr"/>
              <a:r>
                <a:rPr lang="ko-KR" altLang="en-US" sz="2000" b="1" dirty="0" smtClean="0">
                  <a:solidFill>
                    <a:srgbClr val="FFFFFF"/>
                  </a:solidFill>
                  <a:latin typeface="Arial" charset="0"/>
                  <a:ea typeface="굴림" pitchFamily="50" charset="-127"/>
                </a:rPr>
                <a:t>학과</a:t>
              </a:r>
              <a:endParaRPr lang="en-US" altLang="ko-KR" sz="2000" b="1" dirty="0" smtClean="0">
                <a:solidFill>
                  <a:srgbClr val="FFFFFF"/>
                </a:solidFill>
                <a:latin typeface="Arial" charset="0"/>
                <a:ea typeface="굴림" pitchFamily="50" charset="-127"/>
              </a:endParaRPr>
            </a:p>
            <a:p>
              <a:pPr algn="ctr"/>
              <a:r>
                <a:rPr lang="ko-KR" altLang="en-US" sz="2000" b="1" dirty="0" smtClean="0">
                  <a:solidFill>
                    <a:srgbClr val="FFFFFF"/>
                  </a:solidFill>
                  <a:latin typeface="Arial" charset="0"/>
                  <a:ea typeface="굴림" pitchFamily="50" charset="-127"/>
                </a:rPr>
                <a:t>실험실 </a:t>
              </a:r>
              <a:endParaRPr lang="en-US" altLang="ko-KR" sz="2000" b="1" dirty="0" smtClean="0">
                <a:solidFill>
                  <a:srgbClr val="FFFFFF"/>
                </a:solidFill>
                <a:latin typeface="Arial" charset="0"/>
                <a:ea typeface="굴림" pitchFamily="50" charset="-127"/>
              </a:endParaRPr>
            </a:p>
            <a:p>
              <a:pPr algn="ctr"/>
              <a:r>
                <a:rPr lang="ko-KR" altLang="en-US" sz="2000" b="1" dirty="0" smtClean="0">
                  <a:solidFill>
                    <a:srgbClr val="FFFFFF"/>
                  </a:solidFill>
                  <a:latin typeface="Arial" charset="0"/>
                  <a:ea typeface="굴림" pitchFamily="50" charset="-127"/>
                </a:rPr>
                <a:t>소</a:t>
              </a:r>
              <a:r>
                <a:rPr lang="ko-KR" altLang="en-US" sz="2000" b="1" dirty="0">
                  <a:solidFill>
                    <a:srgbClr val="FFFFFF"/>
                  </a:solidFill>
                  <a:latin typeface="Arial" charset="0"/>
                  <a:ea typeface="굴림" pitchFamily="50" charset="-127"/>
                </a:rPr>
                <a:t>개</a:t>
              </a:r>
              <a:endParaRPr lang="en-US" altLang="ko-KR" sz="2000" b="1" dirty="0">
                <a:solidFill>
                  <a:srgbClr val="FFFFFF"/>
                </a:solidFill>
                <a:latin typeface="Arial" charset="0"/>
                <a:ea typeface="굴림" pitchFamily="50" charset="-127"/>
              </a:endParaRPr>
            </a:p>
          </p:txBody>
        </p:sp>
        <p:sp>
          <p:nvSpPr>
            <p:cNvPr id="82950" name="AutoShape 6"/>
            <p:cNvSpPr>
              <a:spLocks noChangeArrowheads="1"/>
            </p:cNvSpPr>
            <p:nvPr/>
          </p:nvSpPr>
          <p:spPr bwMode="gray">
            <a:xfrm rot="16200000">
              <a:off x="1687" y="1357"/>
              <a:ext cx="889" cy="771"/>
            </a:xfrm>
            <a:prstGeom prst="hexagon">
              <a:avLst>
                <a:gd name="adj" fmla="val 2882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 algn="ctr">
              <a:miter lim="800000"/>
              <a:headEnd/>
              <a:tailEnd/>
            </a:ln>
            <a:effectLst/>
            <a:scene3d>
              <a:camera prst="legacyObliqueLeft"/>
              <a:lightRig rig="legacyFlat2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vert="eaVert" wrap="none" anchor="ctr">
              <a:flatTx/>
            </a:bodyPr>
            <a:lstStyle/>
            <a:p>
              <a:pPr algn="ctr"/>
              <a:r>
                <a:rPr lang="ko-KR" altLang="en-US" sz="2000" b="1" dirty="0" smtClean="0">
                  <a:solidFill>
                    <a:srgbClr val="FFFFFF"/>
                  </a:solidFill>
                  <a:latin typeface="Arial" charset="0"/>
                  <a:ea typeface="굴림" pitchFamily="50" charset="-127"/>
                </a:rPr>
                <a:t>선배초청</a:t>
              </a:r>
              <a:endParaRPr lang="en-US" altLang="ko-KR" sz="2000" b="1" dirty="0" smtClean="0">
                <a:solidFill>
                  <a:srgbClr val="FFFFFF"/>
                </a:solidFill>
                <a:latin typeface="Arial" charset="0"/>
                <a:ea typeface="굴림" pitchFamily="50" charset="-127"/>
              </a:endParaRPr>
            </a:p>
            <a:p>
              <a:pPr algn="ctr"/>
              <a:r>
                <a:rPr lang="ko-KR" altLang="en-US" sz="2000" b="1" dirty="0" smtClean="0">
                  <a:solidFill>
                    <a:srgbClr val="FFFFFF"/>
                  </a:solidFill>
                  <a:latin typeface="Arial" charset="0"/>
                  <a:ea typeface="굴림" pitchFamily="50" charset="-127"/>
                </a:rPr>
                <a:t>특</a:t>
              </a:r>
              <a:r>
                <a:rPr lang="ko-KR" altLang="en-US" sz="2000" b="1" dirty="0">
                  <a:solidFill>
                    <a:srgbClr val="FFFFFF"/>
                  </a:solidFill>
                  <a:latin typeface="Arial" charset="0"/>
                  <a:ea typeface="굴림" pitchFamily="50" charset="-127"/>
                </a:rPr>
                <a:t>강</a:t>
              </a:r>
              <a:endParaRPr lang="en-US" altLang="ko-KR" sz="2000" b="1" dirty="0">
                <a:solidFill>
                  <a:srgbClr val="FFFFFF"/>
                </a:solidFill>
                <a:latin typeface="Arial" charset="0"/>
                <a:ea typeface="굴림" pitchFamily="50" charset="-127"/>
              </a:endParaRPr>
            </a:p>
          </p:txBody>
        </p:sp>
        <p:sp>
          <p:nvSpPr>
            <p:cNvPr id="82951" name="AutoShape 7"/>
            <p:cNvSpPr>
              <a:spLocks noChangeArrowheads="1"/>
            </p:cNvSpPr>
            <p:nvPr/>
          </p:nvSpPr>
          <p:spPr bwMode="gray">
            <a:xfrm rot="16200000">
              <a:off x="1699" y="2698"/>
              <a:ext cx="889" cy="770"/>
            </a:xfrm>
            <a:prstGeom prst="hexagon">
              <a:avLst>
                <a:gd name="adj" fmla="val 28864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 algn="ctr">
              <a:miter lim="800000"/>
              <a:headEnd/>
              <a:tailEnd/>
            </a:ln>
            <a:effectLst/>
            <a:scene3d>
              <a:camera prst="legacyObliqueLeft"/>
              <a:lightRig rig="legacyFlat2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vert="eaVert" wrap="none" anchor="ctr">
              <a:flatTx/>
            </a:bodyPr>
            <a:lstStyle/>
            <a:p>
              <a:pPr algn="ctr"/>
              <a:r>
                <a:rPr lang="ko-KR" altLang="en-US" sz="2000" b="1" smtClean="0">
                  <a:solidFill>
                    <a:srgbClr val="FFFFFF"/>
                  </a:solidFill>
                  <a:latin typeface="Arial" charset="0"/>
                  <a:ea typeface="굴림" pitchFamily="50" charset="-127"/>
                </a:rPr>
                <a:t>교수 상담</a:t>
              </a:r>
              <a:endParaRPr lang="en-US" altLang="ko-KR" sz="2000" b="1" dirty="0">
                <a:solidFill>
                  <a:srgbClr val="FFFFFF"/>
                </a:solidFill>
                <a:latin typeface="Arial" charset="0"/>
                <a:ea typeface="굴림" pitchFamily="50" charset="-127"/>
              </a:endParaRPr>
            </a:p>
          </p:txBody>
        </p:sp>
        <p:sp>
          <p:nvSpPr>
            <p:cNvPr id="82952" name="AutoShape 8"/>
            <p:cNvSpPr>
              <a:spLocks noChangeArrowheads="1"/>
            </p:cNvSpPr>
            <p:nvPr/>
          </p:nvSpPr>
          <p:spPr bwMode="gray">
            <a:xfrm rot="16200000">
              <a:off x="1304" y="2025"/>
              <a:ext cx="889" cy="771"/>
            </a:xfrm>
            <a:prstGeom prst="hexagon">
              <a:avLst>
                <a:gd name="adj" fmla="val 28826"/>
                <a:gd name="vf" fmla="val 115470"/>
              </a:avLst>
            </a:pr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 algn="ctr">
              <a:miter lim="800000"/>
              <a:headEnd/>
              <a:tailEnd/>
            </a:ln>
            <a:effectLst/>
            <a:scene3d>
              <a:camera prst="legacyObliqueLeft"/>
              <a:lightRig rig="legacyFlat2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2"/>
              </a:extrusionClr>
            </a:sp3d>
          </p:spPr>
          <p:txBody>
            <a:bodyPr vert="eaVert" wrap="none" anchor="ctr">
              <a:flatTx/>
            </a:bodyPr>
            <a:lstStyle/>
            <a:p>
              <a:pPr algn="ctr"/>
              <a:r>
                <a:rPr lang="ko-KR" altLang="en-US" sz="2000" b="1" dirty="0" smtClean="0">
                  <a:solidFill>
                    <a:srgbClr val="FFFFFF"/>
                  </a:solidFill>
                  <a:latin typeface="Arial" charset="0"/>
                  <a:ea typeface="굴림" pitchFamily="50" charset="-127"/>
                </a:rPr>
                <a:t>전공동아리</a:t>
              </a:r>
              <a:endParaRPr lang="en-US" altLang="ko-KR" sz="2000" b="1" dirty="0">
                <a:solidFill>
                  <a:srgbClr val="FFFFFF"/>
                </a:solidFill>
                <a:latin typeface="Arial" charset="0"/>
                <a:ea typeface="굴림" pitchFamily="50" charset="-127"/>
              </a:endParaRPr>
            </a:p>
          </p:txBody>
        </p:sp>
        <p:sp>
          <p:nvSpPr>
            <p:cNvPr id="82953" name="AutoShape 9"/>
            <p:cNvSpPr>
              <a:spLocks noChangeArrowheads="1"/>
            </p:cNvSpPr>
            <p:nvPr/>
          </p:nvSpPr>
          <p:spPr bwMode="gray">
            <a:xfrm rot="16200000">
              <a:off x="916" y="1358"/>
              <a:ext cx="889" cy="770"/>
            </a:xfrm>
            <a:prstGeom prst="hexagon">
              <a:avLst>
                <a:gd name="adj" fmla="val 28864"/>
                <a:gd name="vf" fmla="val 11547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 algn="ctr">
              <a:miter lim="800000"/>
              <a:headEnd/>
              <a:tailEnd/>
            </a:ln>
            <a:effectLst/>
            <a:scene3d>
              <a:camera prst="legacyObliqueLeft"/>
              <a:lightRig rig="legacyFlat2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vert="eaVert" wrap="none" anchor="ctr">
              <a:flatTx/>
            </a:bodyPr>
            <a:lstStyle/>
            <a:p>
              <a:pPr algn="ctr"/>
              <a:r>
                <a:rPr lang="ko-KR" altLang="en-US" sz="2000" b="1" dirty="0" smtClean="0">
                  <a:solidFill>
                    <a:srgbClr val="FFFFFF"/>
                  </a:solidFill>
                  <a:latin typeface="Arial" charset="0"/>
                  <a:ea typeface="굴림" pitchFamily="50" charset="-127"/>
                </a:rPr>
                <a:t>링크사업단</a:t>
              </a:r>
              <a:endParaRPr lang="en-US" altLang="ko-KR" sz="2000" b="1" dirty="0" smtClean="0">
                <a:solidFill>
                  <a:srgbClr val="FFFFFF"/>
                </a:solidFill>
                <a:latin typeface="Arial" charset="0"/>
                <a:ea typeface="굴림" pitchFamily="50" charset="-127"/>
              </a:endParaRPr>
            </a:p>
            <a:p>
              <a:pPr algn="ctr"/>
              <a:r>
                <a:rPr lang="ko-KR" altLang="en-US" sz="2000" b="1" dirty="0" smtClean="0">
                  <a:solidFill>
                    <a:srgbClr val="FFFFFF"/>
                  </a:solidFill>
                  <a:latin typeface="Arial" charset="0"/>
                  <a:ea typeface="굴림" pitchFamily="50" charset="-127"/>
                </a:rPr>
                <a:t>특강</a:t>
              </a:r>
              <a:endParaRPr lang="en-US" altLang="ko-KR" sz="2000" b="1" dirty="0">
                <a:solidFill>
                  <a:srgbClr val="FFFFFF"/>
                </a:solidFill>
                <a:latin typeface="Arial" charset="0"/>
                <a:ea typeface="굴림" pitchFamily="50" charset="-127"/>
              </a:endParaRPr>
            </a:p>
          </p:txBody>
        </p:sp>
        <p:sp>
          <p:nvSpPr>
            <p:cNvPr id="82954" name="AutoShape 10"/>
            <p:cNvSpPr>
              <a:spLocks noChangeArrowheads="1"/>
            </p:cNvSpPr>
            <p:nvPr/>
          </p:nvSpPr>
          <p:spPr bwMode="gray">
            <a:xfrm rot="16200000">
              <a:off x="915" y="2673"/>
              <a:ext cx="889" cy="770"/>
            </a:xfrm>
            <a:prstGeom prst="hexagon">
              <a:avLst>
                <a:gd name="adj" fmla="val 28864"/>
                <a:gd name="vf" fmla="val 11547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 algn="ctr">
              <a:miter lim="800000"/>
              <a:headEnd/>
              <a:tailEnd/>
            </a:ln>
            <a:effectLst/>
            <a:scene3d>
              <a:camera prst="legacyObliqueLeft"/>
              <a:lightRig rig="legacyFlat2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vert="eaVert" wrap="none" anchor="ctr">
              <a:flatTx/>
            </a:bodyPr>
            <a:lstStyle/>
            <a:p>
              <a:pPr algn="ctr"/>
              <a:r>
                <a:rPr lang="ko-KR" altLang="en-US" b="1" dirty="0" smtClean="0">
                  <a:solidFill>
                    <a:srgbClr val="FFFFFF"/>
                  </a:solidFill>
                  <a:latin typeface="Arial" charset="0"/>
                  <a:ea typeface="굴림" pitchFamily="50" charset="-127"/>
                </a:rPr>
                <a:t>산업체 견학</a:t>
              </a:r>
              <a:endParaRPr lang="en-US" altLang="ko-KR" b="1" dirty="0">
                <a:solidFill>
                  <a:srgbClr val="FFFFFF"/>
                </a:solidFill>
                <a:latin typeface="Arial" charset="0"/>
                <a:ea typeface="굴림" pitchFamily="50" charset="-127"/>
              </a:endParaRPr>
            </a:p>
          </p:txBody>
        </p:sp>
        <p:sp>
          <p:nvSpPr>
            <p:cNvPr id="82955" name="AutoShape 11"/>
            <p:cNvSpPr>
              <a:spLocks noChangeArrowheads="1"/>
            </p:cNvSpPr>
            <p:nvPr/>
          </p:nvSpPr>
          <p:spPr bwMode="gray">
            <a:xfrm rot="16200000">
              <a:off x="533" y="2023"/>
              <a:ext cx="890" cy="770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 algn="ctr">
              <a:miter lim="800000"/>
              <a:headEnd/>
              <a:tailEnd/>
            </a:ln>
            <a:effectLst/>
            <a:scene3d>
              <a:camera prst="legacyObliqueLeft"/>
              <a:lightRig rig="legacyFlat2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vert="eaVert" wrap="none" anchor="ctr">
              <a:flatTx/>
            </a:bodyPr>
            <a:lstStyle/>
            <a:p>
              <a:pPr algn="ctr"/>
              <a:r>
                <a:rPr lang="ko-KR" altLang="en-US" sz="2000" b="1" dirty="0" smtClean="0">
                  <a:solidFill>
                    <a:srgbClr val="FFFFFF"/>
                  </a:solidFill>
                  <a:latin typeface="Arial" charset="0"/>
                  <a:ea typeface="굴림" pitchFamily="50" charset="-127"/>
                </a:rPr>
                <a:t>진로개발</a:t>
              </a:r>
              <a:endParaRPr lang="en-US" altLang="ko-KR" sz="2000" b="1" dirty="0" smtClean="0">
                <a:solidFill>
                  <a:srgbClr val="FFFFFF"/>
                </a:solidFill>
                <a:latin typeface="Arial" charset="0"/>
                <a:ea typeface="굴림" pitchFamily="50" charset="-127"/>
              </a:endParaRPr>
            </a:p>
            <a:p>
              <a:pPr algn="ctr"/>
              <a:r>
                <a:rPr lang="ko-KR" altLang="en-US" sz="2000" b="1" dirty="0" smtClean="0">
                  <a:solidFill>
                    <a:srgbClr val="FFFFFF"/>
                  </a:solidFill>
                  <a:latin typeface="Arial" charset="0"/>
                  <a:ea typeface="굴림" pitchFamily="50" charset="-127"/>
                </a:rPr>
                <a:t>상</a:t>
              </a:r>
              <a:r>
                <a:rPr lang="ko-KR" altLang="en-US" sz="2000" b="1" dirty="0">
                  <a:solidFill>
                    <a:srgbClr val="FFFFFF"/>
                  </a:solidFill>
                  <a:latin typeface="Arial" charset="0"/>
                  <a:ea typeface="굴림" pitchFamily="50" charset="-127"/>
                </a:rPr>
                <a:t>담</a:t>
              </a:r>
              <a:endParaRPr lang="en-US" altLang="ko-KR" sz="2000" b="1" dirty="0">
                <a:solidFill>
                  <a:srgbClr val="FFFFFF"/>
                </a:solidFill>
                <a:latin typeface="Arial" charset="0"/>
                <a:ea typeface="굴림" pitchFamily="50" charset="-127"/>
              </a:endParaRPr>
            </a:p>
          </p:txBody>
        </p:sp>
      </p:grpSp>
      <p:sp>
        <p:nvSpPr>
          <p:cNvPr id="82956" name="Text Box 12"/>
          <p:cNvSpPr txBox="1">
            <a:spLocks noChangeArrowheads="1"/>
          </p:cNvSpPr>
          <p:nvPr/>
        </p:nvSpPr>
        <p:spPr bwMode="auto">
          <a:xfrm rot="16200000">
            <a:off x="6037819" y="766763"/>
            <a:ext cx="738664" cy="2949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pPr algn="ctr"/>
            <a:r>
              <a:rPr lang="ko-KR" altLang="en-US" sz="3600" i="1" dirty="0" smtClean="0">
                <a:latin typeface="Arial" charset="0"/>
                <a:ea typeface="굴림" pitchFamily="50" charset="-127"/>
              </a:rPr>
              <a:t>자연과학대학</a:t>
            </a:r>
            <a:endParaRPr lang="en-US" altLang="ko-KR" sz="3600" i="1" dirty="0">
              <a:latin typeface="Arial" charset="0"/>
              <a:ea typeface="굴림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Freeform 2"/>
          <p:cNvSpPr>
            <a:spLocks noEditPoints="1"/>
          </p:cNvSpPr>
          <p:nvPr/>
        </p:nvSpPr>
        <p:spPr bwMode="gray">
          <a:xfrm flipH="1">
            <a:off x="4787900" y="2595563"/>
            <a:ext cx="3168650" cy="2895600"/>
          </a:xfrm>
          <a:custGeom>
            <a:avLst/>
            <a:gdLst/>
            <a:ahLst/>
            <a:cxnLst>
              <a:cxn ang="0">
                <a:pos x="1092" y="50"/>
              </a:cxn>
              <a:cxn ang="0">
                <a:pos x="822" y="168"/>
              </a:cxn>
              <a:cxn ang="0">
                <a:pos x="594" y="300"/>
              </a:cxn>
              <a:cxn ang="0">
                <a:pos x="406" y="446"/>
              </a:cxn>
              <a:cxn ang="0">
                <a:pos x="254" y="604"/>
              </a:cxn>
              <a:cxn ang="0">
                <a:pos x="140" y="772"/>
              </a:cxn>
              <a:cxn ang="0">
                <a:pos x="60" y="944"/>
              </a:cxn>
              <a:cxn ang="0">
                <a:pos x="14" y="1122"/>
              </a:cxn>
              <a:cxn ang="0">
                <a:pos x="0" y="1300"/>
              </a:cxn>
              <a:cxn ang="0">
                <a:pos x="18" y="1476"/>
              </a:cxn>
              <a:cxn ang="0">
                <a:pos x="64" y="1650"/>
              </a:cxn>
              <a:cxn ang="0">
                <a:pos x="138" y="1818"/>
              </a:cxn>
              <a:cxn ang="0">
                <a:pos x="238" y="1978"/>
              </a:cxn>
              <a:cxn ang="0">
                <a:pos x="364" y="2126"/>
              </a:cxn>
              <a:cxn ang="0">
                <a:pos x="512" y="2262"/>
              </a:cxn>
              <a:cxn ang="0">
                <a:pos x="684" y="2382"/>
              </a:cxn>
              <a:cxn ang="0">
                <a:pos x="874" y="2484"/>
              </a:cxn>
              <a:cxn ang="0">
                <a:pos x="1086" y="2564"/>
              </a:cxn>
              <a:cxn ang="0">
                <a:pos x="1314" y="2622"/>
              </a:cxn>
              <a:cxn ang="0">
                <a:pos x="1558" y="2654"/>
              </a:cxn>
              <a:cxn ang="0">
                <a:pos x="1818" y="2658"/>
              </a:cxn>
              <a:cxn ang="0">
                <a:pos x="2090" y="2632"/>
              </a:cxn>
              <a:cxn ang="0">
                <a:pos x="2374" y="2574"/>
              </a:cxn>
              <a:cxn ang="0">
                <a:pos x="2544" y="2912"/>
              </a:cxn>
              <a:cxn ang="0">
                <a:pos x="1868" y="1552"/>
              </a:cxn>
              <a:cxn ang="0">
                <a:pos x="1956" y="1914"/>
              </a:cxn>
              <a:cxn ang="0">
                <a:pos x="1788" y="1936"/>
              </a:cxn>
              <a:cxn ang="0">
                <a:pos x="1616" y="1934"/>
              </a:cxn>
              <a:cxn ang="0">
                <a:pos x="1442" y="1912"/>
              </a:cxn>
              <a:cxn ang="0">
                <a:pos x="1272" y="1872"/>
              </a:cxn>
              <a:cxn ang="0">
                <a:pos x="1108" y="1812"/>
              </a:cxn>
              <a:cxn ang="0">
                <a:pos x="952" y="1736"/>
              </a:cxn>
              <a:cxn ang="0">
                <a:pos x="810" y="1646"/>
              </a:cxn>
              <a:cxn ang="0">
                <a:pos x="684" y="1542"/>
              </a:cxn>
              <a:cxn ang="0">
                <a:pos x="578" y="1428"/>
              </a:cxn>
              <a:cxn ang="0">
                <a:pos x="494" y="1304"/>
              </a:cxn>
              <a:cxn ang="0">
                <a:pos x="438" y="1170"/>
              </a:cxn>
              <a:cxn ang="0">
                <a:pos x="410" y="1032"/>
              </a:cxn>
              <a:cxn ang="0">
                <a:pos x="416" y="888"/>
              </a:cxn>
              <a:cxn ang="0">
                <a:pos x="460" y="742"/>
              </a:cxn>
              <a:cxn ang="0">
                <a:pos x="544" y="592"/>
              </a:cxn>
              <a:cxn ang="0">
                <a:pos x="670" y="444"/>
              </a:cxn>
              <a:cxn ang="0">
                <a:pos x="844" y="298"/>
              </a:cxn>
              <a:cxn ang="0">
                <a:pos x="1070" y="154"/>
              </a:cxn>
              <a:cxn ang="0">
                <a:pos x="1348" y="16"/>
              </a:cxn>
              <a:cxn ang="0">
                <a:pos x="1244" y="0"/>
              </a:cxn>
              <a:cxn ang="0">
                <a:pos x="2820" y="1934"/>
              </a:cxn>
              <a:cxn ang="0">
                <a:pos x="2820" y="1934"/>
              </a:cxn>
            </a:cxnLst>
            <a:rect l="0" t="0" r="r" b="b"/>
            <a:pathLst>
              <a:path w="2820" h="2912">
                <a:moveTo>
                  <a:pt x="1244" y="0"/>
                </a:moveTo>
                <a:lnTo>
                  <a:pt x="1092" y="50"/>
                </a:lnTo>
                <a:lnTo>
                  <a:pt x="952" y="106"/>
                </a:lnTo>
                <a:lnTo>
                  <a:pt x="822" y="168"/>
                </a:lnTo>
                <a:lnTo>
                  <a:pt x="704" y="232"/>
                </a:lnTo>
                <a:lnTo>
                  <a:pt x="594" y="300"/>
                </a:lnTo>
                <a:lnTo>
                  <a:pt x="494" y="372"/>
                </a:lnTo>
                <a:lnTo>
                  <a:pt x="406" y="446"/>
                </a:lnTo>
                <a:lnTo>
                  <a:pt x="324" y="524"/>
                </a:lnTo>
                <a:lnTo>
                  <a:pt x="254" y="604"/>
                </a:lnTo>
                <a:lnTo>
                  <a:pt x="192" y="686"/>
                </a:lnTo>
                <a:lnTo>
                  <a:pt x="140" y="772"/>
                </a:lnTo>
                <a:lnTo>
                  <a:pt x="96" y="856"/>
                </a:lnTo>
                <a:lnTo>
                  <a:pt x="60" y="944"/>
                </a:lnTo>
                <a:lnTo>
                  <a:pt x="32" y="1032"/>
                </a:lnTo>
                <a:lnTo>
                  <a:pt x="14" y="1122"/>
                </a:lnTo>
                <a:lnTo>
                  <a:pt x="2" y="1210"/>
                </a:lnTo>
                <a:lnTo>
                  <a:pt x="0" y="1300"/>
                </a:lnTo>
                <a:lnTo>
                  <a:pt x="4" y="1388"/>
                </a:lnTo>
                <a:lnTo>
                  <a:pt x="18" y="1476"/>
                </a:lnTo>
                <a:lnTo>
                  <a:pt x="36" y="1564"/>
                </a:lnTo>
                <a:lnTo>
                  <a:pt x="64" y="1650"/>
                </a:lnTo>
                <a:lnTo>
                  <a:pt x="96" y="1736"/>
                </a:lnTo>
                <a:lnTo>
                  <a:pt x="138" y="1818"/>
                </a:lnTo>
                <a:lnTo>
                  <a:pt x="184" y="1900"/>
                </a:lnTo>
                <a:lnTo>
                  <a:pt x="238" y="1978"/>
                </a:lnTo>
                <a:lnTo>
                  <a:pt x="298" y="2054"/>
                </a:lnTo>
                <a:lnTo>
                  <a:pt x="364" y="2126"/>
                </a:lnTo>
                <a:lnTo>
                  <a:pt x="434" y="2196"/>
                </a:lnTo>
                <a:lnTo>
                  <a:pt x="512" y="2262"/>
                </a:lnTo>
                <a:lnTo>
                  <a:pt x="596" y="2324"/>
                </a:lnTo>
                <a:lnTo>
                  <a:pt x="684" y="2382"/>
                </a:lnTo>
                <a:lnTo>
                  <a:pt x="776" y="2436"/>
                </a:lnTo>
                <a:lnTo>
                  <a:pt x="874" y="2484"/>
                </a:lnTo>
                <a:lnTo>
                  <a:pt x="978" y="2526"/>
                </a:lnTo>
                <a:lnTo>
                  <a:pt x="1086" y="2564"/>
                </a:lnTo>
                <a:lnTo>
                  <a:pt x="1198" y="2596"/>
                </a:lnTo>
                <a:lnTo>
                  <a:pt x="1314" y="2622"/>
                </a:lnTo>
                <a:lnTo>
                  <a:pt x="1434" y="2642"/>
                </a:lnTo>
                <a:lnTo>
                  <a:pt x="1558" y="2654"/>
                </a:lnTo>
                <a:lnTo>
                  <a:pt x="1686" y="2660"/>
                </a:lnTo>
                <a:lnTo>
                  <a:pt x="1818" y="2658"/>
                </a:lnTo>
                <a:lnTo>
                  <a:pt x="1952" y="2650"/>
                </a:lnTo>
                <a:lnTo>
                  <a:pt x="2090" y="2632"/>
                </a:lnTo>
                <a:lnTo>
                  <a:pt x="2230" y="2608"/>
                </a:lnTo>
                <a:lnTo>
                  <a:pt x="2374" y="2574"/>
                </a:lnTo>
                <a:lnTo>
                  <a:pt x="2542" y="2912"/>
                </a:lnTo>
                <a:lnTo>
                  <a:pt x="2544" y="2912"/>
                </a:lnTo>
                <a:lnTo>
                  <a:pt x="2820" y="1934"/>
                </a:lnTo>
                <a:lnTo>
                  <a:pt x="1868" y="1552"/>
                </a:lnTo>
                <a:lnTo>
                  <a:pt x="2036" y="1894"/>
                </a:lnTo>
                <a:lnTo>
                  <a:pt x="1956" y="1914"/>
                </a:lnTo>
                <a:lnTo>
                  <a:pt x="1872" y="1928"/>
                </a:lnTo>
                <a:lnTo>
                  <a:pt x="1788" y="1936"/>
                </a:lnTo>
                <a:lnTo>
                  <a:pt x="1702" y="1938"/>
                </a:lnTo>
                <a:lnTo>
                  <a:pt x="1616" y="1934"/>
                </a:lnTo>
                <a:lnTo>
                  <a:pt x="1528" y="1926"/>
                </a:lnTo>
                <a:lnTo>
                  <a:pt x="1442" y="1912"/>
                </a:lnTo>
                <a:lnTo>
                  <a:pt x="1356" y="1894"/>
                </a:lnTo>
                <a:lnTo>
                  <a:pt x="1272" y="1872"/>
                </a:lnTo>
                <a:lnTo>
                  <a:pt x="1188" y="1844"/>
                </a:lnTo>
                <a:lnTo>
                  <a:pt x="1108" y="1812"/>
                </a:lnTo>
                <a:lnTo>
                  <a:pt x="1028" y="1776"/>
                </a:lnTo>
                <a:lnTo>
                  <a:pt x="952" y="1736"/>
                </a:lnTo>
                <a:lnTo>
                  <a:pt x="880" y="1692"/>
                </a:lnTo>
                <a:lnTo>
                  <a:pt x="810" y="1646"/>
                </a:lnTo>
                <a:lnTo>
                  <a:pt x="744" y="1596"/>
                </a:lnTo>
                <a:lnTo>
                  <a:pt x="684" y="1542"/>
                </a:lnTo>
                <a:lnTo>
                  <a:pt x="628" y="1486"/>
                </a:lnTo>
                <a:lnTo>
                  <a:pt x="578" y="1428"/>
                </a:lnTo>
                <a:lnTo>
                  <a:pt x="532" y="1366"/>
                </a:lnTo>
                <a:lnTo>
                  <a:pt x="494" y="1304"/>
                </a:lnTo>
                <a:lnTo>
                  <a:pt x="462" y="1238"/>
                </a:lnTo>
                <a:lnTo>
                  <a:pt x="438" y="1170"/>
                </a:lnTo>
                <a:lnTo>
                  <a:pt x="420" y="1102"/>
                </a:lnTo>
                <a:lnTo>
                  <a:pt x="410" y="1032"/>
                </a:lnTo>
                <a:lnTo>
                  <a:pt x="410" y="960"/>
                </a:lnTo>
                <a:lnTo>
                  <a:pt x="416" y="888"/>
                </a:lnTo>
                <a:lnTo>
                  <a:pt x="434" y="816"/>
                </a:lnTo>
                <a:lnTo>
                  <a:pt x="460" y="742"/>
                </a:lnTo>
                <a:lnTo>
                  <a:pt x="496" y="668"/>
                </a:lnTo>
                <a:lnTo>
                  <a:pt x="544" y="592"/>
                </a:lnTo>
                <a:lnTo>
                  <a:pt x="602" y="518"/>
                </a:lnTo>
                <a:lnTo>
                  <a:pt x="670" y="444"/>
                </a:lnTo>
                <a:lnTo>
                  <a:pt x="752" y="370"/>
                </a:lnTo>
                <a:lnTo>
                  <a:pt x="844" y="298"/>
                </a:lnTo>
                <a:lnTo>
                  <a:pt x="950" y="226"/>
                </a:lnTo>
                <a:lnTo>
                  <a:pt x="1070" y="154"/>
                </a:lnTo>
                <a:lnTo>
                  <a:pt x="1202" y="84"/>
                </a:lnTo>
                <a:lnTo>
                  <a:pt x="1348" y="16"/>
                </a:lnTo>
                <a:lnTo>
                  <a:pt x="1244" y="0"/>
                </a:lnTo>
                <a:lnTo>
                  <a:pt x="1244" y="0"/>
                </a:lnTo>
                <a:lnTo>
                  <a:pt x="1244" y="0"/>
                </a:lnTo>
                <a:close/>
                <a:moveTo>
                  <a:pt x="2820" y="1934"/>
                </a:moveTo>
                <a:lnTo>
                  <a:pt x="2820" y="1934"/>
                </a:lnTo>
                <a:lnTo>
                  <a:pt x="2820" y="1934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0">
            <a:noFill/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title"/>
          </p:nvPr>
        </p:nvSpPr>
        <p:spPr>
          <a:xfrm>
            <a:off x="2411761" y="404664"/>
            <a:ext cx="6480720" cy="603250"/>
          </a:xfrm>
        </p:spPr>
        <p:txBody>
          <a:bodyPr/>
          <a:lstStyle/>
          <a:p>
            <a:r>
              <a:rPr lang="en-US" altLang="ko-KR" sz="2800" dirty="0" smtClean="0">
                <a:ea typeface="굴림" pitchFamily="50" charset="-127"/>
              </a:rPr>
              <a:t>6)</a:t>
            </a:r>
            <a:r>
              <a:rPr lang="ko-KR" altLang="en-US" sz="2800" dirty="0" smtClean="0">
                <a:ea typeface="굴림" pitchFamily="50" charset="-127"/>
              </a:rPr>
              <a:t> 전공세미나에 대한 학생의  요구사항</a:t>
            </a:r>
            <a:endParaRPr lang="ko-KR" altLang="en-US" sz="2800" dirty="0">
              <a:ea typeface="굴림" pitchFamily="50" charset="-127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228725" y="1730375"/>
            <a:ext cx="4062413" cy="3902988"/>
            <a:chOff x="593" y="1298"/>
            <a:chExt cx="2313" cy="2229"/>
          </a:xfrm>
        </p:grpSpPr>
        <p:sp>
          <p:nvSpPr>
            <p:cNvPr id="82949" name="AutoShape 5"/>
            <p:cNvSpPr>
              <a:spLocks noChangeArrowheads="1"/>
            </p:cNvSpPr>
            <p:nvPr/>
          </p:nvSpPr>
          <p:spPr bwMode="gray">
            <a:xfrm rot="16200000">
              <a:off x="2076" y="2023"/>
              <a:ext cx="890" cy="770"/>
            </a:xfrm>
            <a:prstGeom prst="hexagon">
              <a:avLst>
                <a:gd name="adj" fmla="val 28896"/>
                <a:gd name="vf" fmla="val 115470"/>
              </a:avLst>
            </a:prstGeom>
            <a:solidFill>
              <a:srgbClr val="7030A0"/>
            </a:solidFill>
            <a:ln w="9525" algn="ctr">
              <a:miter lim="800000"/>
              <a:headEnd/>
              <a:tailEnd/>
            </a:ln>
            <a:effectLst/>
            <a:scene3d>
              <a:camera prst="legacyObliqueLeft"/>
              <a:lightRig rig="legacyFlat2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vert="eaVert" wrap="none" anchor="ctr">
              <a:flatTx/>
            </a:bodyPr>
            <a:lstStyle/>
            <a:p>
              <a:pPr algn="ctr"/>
              <a:r>
                <a:rPr lang="ko-KR" altLang="en-US" sz="2000" b="1" dirty="0" smtClean="0">
                  <a:solidFill>
                    <a:srgbClr val="FFFFFF"/>
                  </a:solidFill>
                  <a:latin typeface="Arial" charset="0"/>
                  <a:ea typeface="굴림" pitchFamily="50" charset="-127"/>
                </a:rPr>
                <a:t>기기사용</a:t>
              </a:r>
              <a:endParaRPr lang="en-US" altLang="ko-KR" sz="2000" b="1" dirty="0" smtClean="0">
                <a:solidFill>
                  <a:srgbClr val="FFFFFF"/>
                </a:solidFill>
                <a:latin typeface="Arial" charset="0"/>
                <a:ea typeface="굴림" pitchFamily="50" charset="-127"/>
              </a:endParaRPr>
            </a:p>
            <a:p>
              <a:pPr algn="ctr"/>
              <a:r>
                <a:rPr lang="en-US" altLang="ko-KR" sz="2000" b="1" dirty="0" smtClean="0">
                  <a:solidFill>
                    <a:srgbClr val="FFFFFF"/>
                  </a:solidFill>
                  <a:latin typeface="Arial" charset="0"/>
                  <a:ea typeface="굴림" pitchFamily="50" charset="-127"/>
                </a:rPr>
                <a:t>Lab. </a:t>
              </a:r>
              <a:r>
                <a:rPr lang="ko-KR" altLang="en-US" sz="2000" b="1" dirty="0" smtClean="0">
                  <a:solidFill>
                    <a:srgbClr val="FFFFFF"/>
                  </a:solidFill>
                  <a:latin typeface="Arial" charset="0"/>
                  <a:ea typeface="굴림" pitchFamily="50" charset="-127"/>
                </a:rPr>
                <a:t>견학</a:t>
              </a:r>
              <a:endParaRPr lang="en-US" altLang="ko-KR" sz="2000" b="1" dirty="0">
                <a:solidFill>
                  <a:srgbClr val="FFFFFF"/>
                </a:solidFill>
                <a:latin typeface="Arial" charset="0"/>
                <a:ea typeface="굴림" pitchFamily="50" charset="-127"/>
              </a:endParaRPr>
            </a:p>
          </p:txBody>
        </p:sp>
        <p:sp>
          <p:nvSpPr>
            <p:cNvPr id="82950" name="AutoShape 6"/>
            <p:cNvSpPr>
              <a:spLocks noChangeArrowheads="1"/>
            </p:cNvSpPr>
            <p:nvPr/>
          </p:nvSpPr>
          <p:spPr bwMode="gray">
            <a:xfrm rot="16200000">
              <a:off x="1687" y="1357"/>
              <a:ext cx="889" cy="771"/>
            </a:xfrm>
            <a:prstGeom prst="hexagon">
              <a:avLst>
                <a:gd name="adj" fmla="val 2882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 algn="ctr">
              <a:miter lim="800000"/>
              <a:headEnd/>
              <a:tailEnd/>
            </a:ln>
            <a:effectLst/>
            <a:scene3d>
              <a:camera prst="legacyObliqueLeft"/>
              <a:lightRig rig="legacyFlat2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vert="eaVert" wrap="none" anchor="ctr">
              <a:flatTx/>
            </a:bodyPr>
            <a:lstStyle/>
            <a:p>
              <a:pPr algn="ctr"/>
              <a:r>
                <a:rPr lang="ko-KR" altLang="en-US" sz="2000" b="1" dirty="0" smtClean="0">
                  <a:solidFill>
                    <a:srgbClr val="FFFFFF"/>
                  </a:solidFill>
                  <a:latin typeface="Arial" charset="0"/>
                  <a:ea typeface="굴림" pitchFamily="50" charset="-127"/>
                </a:rPr>
                <a:t>영화감상</a:t>
              </a:r>
              <a:endParaRPr lang="en-US" altLang="ko-KR" sz="2000" b="1" dirty="0" smtClean="0">
                <a:solidFill>
                  <a:srgbClr val="FFFFFF"/>
                </a:solidFill>
                <a:latin typeface="Arial" charset="0"/>
                <a:ea typeface="굴림" pitchFamily="50" charset="-127"/>
              </a:endParaRPr>
            </a:p>
            <a:p>
              <a:pPr algn="ctr"/>
              <a:r>
                <a:rPr lang="ko-KR" altLang="en-US" sz="2000" b="1" dirty="0" smtClean="0">
                  <a:solidFill>
                    <a:srgbClr val="FFFFFF"/>
                  </a:solidFill>
                  <a:latin typeface="Arial" charset="0"/>
                  <a:ea typeface="굴림" pitchFamily="50" charset="-127"/>
                </a:rPr>
                <a:t>사제동행</a:t>
              </a:r>
              <a:endParaRPr lang="en-US" altLang="ko-KR" sz="2000" b="1" dirty="0" smtClean="0">
                <a:solidFill>
                  <a:srgbClr val="FFFFFF"/>
                </a:solidFill>
                <a:latin typeface="Arial" charset="0"/>
                <a:ea typeface="굴림" pitchFamily="50" charset="-127"/>
              </a:endParaRPr>
            </a:p>
          </p:txBody>
        </p:sp>
        <p:sp>
          <p:nvSpPr>
            <p:cNvPr id="82951" name="AutoShape 7"/>
            <p:cNvSpPr>
              <a:spLocks noChangeArrowheads="1"/>
            </p:cNvSpPr>
            <p:nvPr/>
          </p:nvSpPr>
          <p:spPr bwMode="gray">
            <a:xfrm rot="16200000">
              <a:off x="1699" y="2698"/>
              <a:ext cx="889" cy="770"/>
            </a:xfrm>
            <a:prstGeom prst="hexagon">
              <a:avLst>
                <a:gd name="adj" fmla="val 28864"/>
                <a:gd name="vf" fmla="val 115470"/>
              </a:avLst>
            </a:prstGeom>
            <a:solidFill>
              <a:srgbClr val="FFC000"/>
            </a:solidFill>
            <a:ln w="9525" algn="ctr">
              <a:miter lim="800000"/>
              <a:headEnd/>
              <a:tailEnd/>
            </a:ln>
            <a:effectLst/>
            <a:scene3d>
              <a:camera prst="legacyObliqueLeft"/>
              <a:lightRig rig="legacyFlat2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vert="eaVert" wrap="none" anchor="ctr">
              <a:flatTx/>
            </a:bodyPr>
            <a:lstStyle/>
            <a:p>
              <a:pPr algn="ctr"/>
              <a:r>
                <a:rPr lang="ko-KR" altLang="en-US" sz="2000" b="1" dirty="0" smtClean="0">
                  <a:solidFill>
                    <a:srgbClr val="FFFFFF"/>
                  </a:solidFill>
                  <a:latin typeface="Arial" charset="0"/>
                  <a:ea typeface="굴림" pitchFamily="50" charset="-127"/>
                </a:rPr>
                <a:t>모의면접</a:t>
              </a:r>
              <a:endParaRPr lang="en-US" altLang="ko-KR" sz="2000" b="1" dirty="0" smtClean="0">
                <a:solidFill>
                  <a:srgbClr val="FFFFFF"/>
                </a:solidFill>
                <a:latin typeface="Arial" charset="0"/>
                <a:ea typeface="굴림" pitchFamily="50" charset="-127"/>
              </a:endParaRPr>
            </a:p>
            <a:p>
              <a:pPr algn="ctr"/>
              <a:r>
                <a:rPr lang="ko-KR" altLang="en-US" sz="2000" b="1" dirty="0" smtClean="0">
                  <a:solidFill>
                    <a:srgbClr val="FFFFFF"/>
                  </a:solidFill>
                  <a:latin typeface="Arial" charset="0"/>
                  <a:ea typeface="굴림" pitchFamily="50" charset="-127"/>
                </a:rPr>
                <a:t>봉사활동</a:t>
              </a:r>
              <a:endParaRPr lang="en-US" altLang="ko-KR" sz="2000" b="1" dirty="0">
                <a:solidFill>
                  <a:srgbClr val="FFFFFF"/>
                </a:solidFill>
                <a:latin typeface="Arial" charset="0"/>
                <a:ea typeface="굴림" pitchFamily="50" charset="-127"/>
              </a:endParaRPr>
            </a:p>
          </p:txBody>
        </p:sp>
        <p:sp>
          <p:nvSpPr>
            <p:cNvPr id="82952" name="AutoShape 8"/>
            <p:cNvSpPr>
              <a:spLocks noChangeArrowheads="1"/>
            </p:cNvSpPr>
            <p:nvPr/>
          </p:nvSpPr>
          <p:spPr bwMode="gray">
            <a:xfrm rot="16200000">
              <a:off x="1304" y="2025"/>
              <a:ext cx="889" cy="771"/>
            </a:xfrm>
            <a:prstGeom prst="hexagon">
              <a:avLst>
                <a:gd name="adj" fmla="val 28826"/>
                <a:gd name="vf" fmla="val 115470"/>
              </a:avLst>
            </a:pr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 algn="ctr">
              <a:miter lim="800000"/>
              <a:headEnd/>
              <a:tailEnd/>
            </a:ln>
            <a:effectLst/>
            <a:scene3d>
              <a:camera prst="legacyObliqueLeft"/>
              <a:lightRig rig="legacyFlat2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2"/>
              </a:extrusionClr>
            </a:sp3d>
          </p:spPr>
          <p:txBody>
            <a:bodyPr vert="eaVert" wrap="none" anchor="ctr">
              <a:flatTx/>
            </a:bodyPr>
            <a:lstStyle/>
            <a:p>
              <a:pPr algn="ctr"/>
              <a:r>
                <a:rPr lang="ko-KR" altLang="en-US" sz="2000" b="1" dirty="0" smtClean="0">
                  <a:solidFill>
                    <a:srgbClr val="FFFFFF"/>
                  </a:solidFill>
                  <a:latin typeface="Arial" charset="0"/>
                  <a:ea typeface="굴림" pitchFamily="50" charset="-127"/>
                </a:rPr>
                <a:t>교수님들과</a:t>
              </a:r>
              <a:endParaRPr lang="en-US" altLang="ko-KR" sz="2000" b="1" dirty="0" smtClean="0">
                <a:solidFill>
                  <a:srgbClr val="FFFFFF"/>
                </a:solidFill>
                <a:latin typeface="Arial" charset="0"/>
                <a:ea typeface="굴림" pitchFamily="50" charset="-127"/>
              </a:endParaRPr>
            </a:p>
            <a:p>
              <a:pPr algn="ctr"/>
              <a:r>
                <a:rPr lang="ko-KR" altLang="en-US" sz="2000" b="1" dirty="0" smtClean="0">
                  <a:solidFill>
                    <a:srgbClr val="FFFFFF"/>
                  </a:solidFill>
                  <a:latin typeface="Arial" charset="0"/>
                  <a:ea typeface="굴림" pitchFamily="50" charset="-127"/>
                </a:rPr>
                <a:t>식사</a:t>
              </a:r>
              <a:endParaRPr lang="en-US" altLang="ko-KR" sz="2000" b="1" dirty="0">
                <a:solidFill>
                  <a:srgbClr val="FFFFFF"/>
                </a:solidFill>
                <a:latin typeface="Arial" charset="0"/>
                <a:ea typeface="굴림" pitchFamily="50" charset="-127"/>
              </a:endParaRPr>
            </a:p>
          </p:txBody>
        </p:sp>
        <p:sp>
          <p:nvSpPr>
            <p:cNvPr id="82953" name="AutoShape 9"/>
            <p:cNvSpPr>
              <a:spLocks noChangeArrowheads="1"/>
            </p:cNvSpPr>
            <p:nvPr/>
          </p:nvSpPr>
          <p:spPr bwMode="gray">
            <a:xfrm rot="16200000">
              <a:off x="916" y="1358"/>
              <a:ext cx="889" cy="770"/>
            </a:xfrm>
            <a:prstGeom prst="hexagon">
              <a:avLst>
                <a:gd name="adj" fmla="val 28864"/>
                <a:gd name="vf" fmla="val 115470"/>
              </a:avLst>
            </a:prstGeom>
            <a:solidFill>
              <a:srgbClr val="FF3399"/>
            </a:solidFill>
            <a:ln w="9525" algn="ctr">
              <a:solidFill>
                <a:srgbClr val="FFC000"/>
              </a:solidFill>
              <a:miter lim="800000"/>
              <a:headEnd/>
              <a:tailEnd/>
            </a:ln>
            <a:effectLst/>
            <a:scene3d>
              <a:camera prst="legacyObliqueLeft"/>
              <a:lightRig rig="legacyFlat2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vert="eaVert" wrap="none" anchor="ctr">
              <a:flatTx/>
            </a:bodyPr>
            <a:lstStyle/>
            <a:p>
              <a:pPr algn="ctr"/>
              <a:r>
                <a:rPr lang="ko-KR" altLang="en-US" sz="2000" b="1" dirty="0" smtClean="0">
                  <a:solidFill>
                    <a:srgbClr val="FFFFFF"/>
                  </a:solidFill>
                  <a:latin typeface="Arial" charset="0"/>
                  <a:ea typeface="굴림" pitchFamily="50" charset="-127"/>
                </a:rPr>
                <a:t>전공과 관련</a:t>
              </a:r>
              <a:endParaRPr lang="en-US" altLang="ko-KR" sz="2000" b="1" dirty="0" smtClean="0">
                <a:solidFill>
                  <a:srgbClr val="FFFFFF"/>
                </a:solidFill>
                <a:latin typeface="Arial" charset="0"/>
                <a:ea typeface="굴림" pitchFamily="50" charset="-127"/>
              </a:endParaRPr>
            </a:p>
            <a:p>
              <a:pPr algn="ctr"/>
              <a:r>
                <a:rPr lang="ko-KR" altLang="en-US" sz="2000" b="1" dirty="0" smtClean="0">
                  <a:solidFill>
                    <a:srgbClr val="FFFFFF"/>
                  </a:solidFill>
                  <a:latin typeface="Arial" charset="0"/>
                  <a:ea typeface="굴림" pitchFamily="50" charset="-127"/>
                </a:rPr>
                <a:t>없는 </a:t>
              </a:r>
              <a:r>
                <a:rPr lang="ko-KR" altLang="en-US" sz="2000" b="1" dirty="0" smtClean="0">
                  <a:solidFill>
                    <a:srgbClr val="FFFFFF"/>
                  </a:solidFill>
                  <a:latin typeface="Arial" charset="0"/>
                  <a:ea typeface="굴림" pitchFamily="50" charset="-127"/>
                </a:rPr>
                <a:t>것 하기</a:t>
              </a:r>
              <a:endParaRPr lang="en-US" altLang="ko-KR" sz="2000" b="1" dirty="0">
                <a:solidFill>
                  <a:srgbClr val="FFFFFF"/>
                </a:solidFill>
                <a:latin typeface="Arial" charset="0"/>
                <a:ea typeface="굴림" pitchFamily="50" charset="-127"/>
              </a:endParaRPr>
            </a:p>
          </p:txBody>
        </p:sp>
        <p:sp>
          <p:nvSpPr>
            <p:cNvPr id="82954" name="AutoShape 10"/>
            <p:cNvSpPr>
              <a:spLocks noChangeArrowheads="1"/>
            </p:cNvSpPr>
            <p:nvPr/>
          </p:nvSpPr>
          <p:spPr bwMode="gray">
            <a:xfrm rot="16200000">
              <a:off x="915" y="2673"/>
              <a:ext cx="889" cy="770"/>
            </a:xfrm>
            <a:prstGeom prst="hexagon">
              <a:avLst>
                <a:gd name="adj" fmla="val 28864"/>
                <a:gd name="vf" fmla="val 115470"/>
              </a:avLst>
            </a:prstGeom>
            <a:solidFill>
              <a:srgbClr val="00B050"/>
            </a:solidFill>
            <a:ln w="9525" algn="ctr">
              <a:miter lim="800000"/>
              <a:headEnd/>
              <a:tailEnd/>
            </a:ln>
            <a:effectLst/>
            <a:scene3d>
              <a:camera prst="legacyObliqueLeft"/>
              <a:lightRig rig="legacyFlat2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vert="eaVert" wrap="none" anchor="ctr">
              <a:flatTx/>
            </a:bodyPr>
            <a:lstStyle/>
            <a:p>
              <a:pPr algn="ctr"/>
              <a:r>
                <a:rPr lang="ko-KR" altLang="en-US" b="1" dirty="0" smtClean="0">
                  <a:solidFill>
                    <a:srgbClr val="FFFFFF"/>
                  </a:solidFill>
                  <a:latin typeface="Arial" charset="0"/>
                  <a:ea typeface="굴림" pitchFamily="50" charset="-127"/>
                </a:rPr>
                <a:t>회사</a:t>
              </a:r>
              <a:r>
                <a:rPr lang="en-US" altLang="ko-KR" b="1" dirty="0" smtClean="0">
                  <a:solidFill>
                    <a:srgbClr val="FFFFFF"/>
                  </a:solidFill>
                  <a:latin typeface="Arial" charset="0"/>
                  <a:ea typeface="굴림" pitchFamily="50" charset="-127"/>
                </a:rPr>
                <a:t>, </a:t>
              </a:r>
              <a:r>
                <a:rPr lang="ko-KR" altLang="en-US" b="1" dirty="0" smtClean="0">
                  <a:solidFill>
                    <a:srgbClr val="FFFFFF"/>
                  </a:solidFill>
                  <a:latin typeface="Arial" charset="0"/>
                  <a:ea typeface="굴림" pitchFamily="50" charset="-127"/>
                </a:rPr>
                <a:t>대학원</a:t>
              </a:r>
              <a:endParaRPr lang="en-US" altLang="ko-KR" b="1" dirty="0" smtClean="0">
                <a:solidFill>
                  <a:srgbClr val="FFFFFF"/>
                </a:solidFill>
                <a:latin typeface="Arial" charset="0"/>
                <a:ea typeface="굴림" pitchFamily="50" charset="-127"/>
              </a:endParaRPr>
            </a:p>
            <a:p>
              <a:pPr algn="ctr"/>
              <a:r>
                <a:rPr lang="ko-KR" altLang="en-US" b="1" dirty="0" smtClean="0">
                  <a:solidFill>
                    <a:srgbClr val="FFFFFF"/>
                  </a:solidFill>
                  <a:latin typeface="Arial" charset="0"/>
                  <a:ea typeface="굴림" pitchFamily="50" charset="-127"/>
                </a:rPr>
                <a:t>정보 제공</a:t>
              </a:r>
              <a:endParaRPr lang="en-US" altLang="ko-KR" b="1" dirty="0">
                <a:solidFill>
                  <a:srgbClr val="FFFFFF"/>
                </a:solidFill>
                <a:latin typeface="Arial" charset="0"/>
                <a:ea typeface="굴림" pitchFamily="50" charset="-127"/>
              </a:endParaRPr>
            </a:p>
          </p:txBody>
        </p:sp>
        <p:sp>
          <p:nvSpPr>
            <p:cNvPr id="82955" name="AutoShape 11"/>
            <p:cNvSpPr>
              <a:spLocks noChangeArrowheads="1"/>
            </p:cNvSpPr>
            <p:nvPr/>
          </p:nvSpPr>
          <p:spPr bwMode="gray">
            <a:xfrm rot="16200000">
              <a:off x="533" y="2023"/>
              <a:ext cx="890" cy="770"/>
            </a:xfrm>
            <a:prstGeom prst="hexagon">
              <a:avLst>
                <a:gd name="adj" fmla="val 28896"/>
                <a:gd name="vf" fmla="val 115470"/>
              </a:avLst>
            </a:prstGeom>
            <a:solidFill>
              <a:srgbClr val="0070C0"/>
            </a:solidFill>
            <a:ln w="9525" algn="ctr">
              <a:miter lim="800000"/>
              <a:headEnd/>
              <a:tailEnd/>
            </a:ln>
            <a:effectLst/>
            <a:scene3d>
              <a:camera prst="legacyObliqueLeft"/>
              <a:lightRig rig="legacyFlat2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vert="eaVert" wrap="none" anchor="ctr">
              <a:flatTx/>
            </a:bodyPr>
            <a:lstStyle/>
            <a:p>
              <a:pPr algn="ctr"/>
              <a:r>
                <a:rPr lang="ko-KR" altLang="en-US" sz="2000" b="1" dirty="0" smtClean="0">
                  <a:solidFill>
                    <a:srgbClr val="FFFFFF"/>
                  </a:solidFill>
                  <a:latin typeface="Arial" charset="0"/>
                  <a:ea typeface="굴림" pitchFamily="50" charset="-127"/>
                </a:rPr>
                <a:t>진로고민</a:t>
              </a:r>
              <a:endParaRPr lang="en-US" altLang="ko-KR" sz="2000" b="1" dirty="0" smtClean="0">
                <a:solidFill>
                  <a:srgbClr val="FFFFFF"/>
                </a:solidFill>
                <a:latin typeface="Arial" charset="0"/>
                <a:ea typeface="굴림" pitchFamily="50" charset="-127"/>
              </a:endParaRPr>
            </a:p>
            <a:p>
              <a:pPr algn="ctr"/>
              <a:r>
                <a:rPr lang="ko-KR" altLang="en-US" sz="2000" b="1" dirty="0" smtClean="0">
                  <a:solidFill>
                    <a:srgbClr val="FFFFFF"/>
                  </a:solidFill>
                  <a:latin typeface="Arial" charset="0"/>
                  <a:ea typeface="굴림" pitchFamily="50" charset="-127"/>
                </a:rPr>
                <a:t>상담</a:t>
              </a:r>
              <a:endParaRPr lang="en-US" altLang="ko-KR" sz="2000" b="1" dirty="0">
                <a:solidFill>
                  <a:srgbClr val="FFFFFF"/>
                </a:solidFill>
                <a:latin typeface="Arial" charset="0"/>
                <a:ea typeface="굴림" pitchFamily="50" charset="-127"/>
              </a:endParaRPr>
            </a:p>
          </p:txBody>
        </p:sp>
      </p:grpSp>
      <p:sp>
        <p:nvSpPr>
          <p:cNvPr id="82956" name="Text Box 12"/>
          <p:cNvSpPr txBox="1">
            <a:spLocks noChangeArrowheads="1"/>
          </p:cNvSpPr>
          <p:nvPr/>
        </p:nvSpPr>
        <p:spPr bwMode="auto">
          <a:xfrm rot="16200000">
            <a:off x="5730043" y="766763"/>
            <a:ext cx="1354217" cy="2949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pPr algn="ctr"/>
            <a:r>
              <a:rPr lang="ko-KR" altLang="en-US" sz="3600" i="1" dirty="0" smtClean="0">
                <a:latin typeface="Arial" charset="0"/>
                <a:ea typeface="굴림" pitchFamily="50" charset="-127"/>
              </a:rPr>
              <a:t>화학과</a:t>
            </a:r>
            <a:r>
              <a:rPr lang="en-US" altLang="ko-KR" i="1" dirty="0" smtClean="0">
                <a:latin typeface="Arial" charset="0"/>
                <a:ea typeface="굴림" pitchFamily="50" charset="-127"/>
              </a:rPr>
              <a:t>(</a:t>
            </a:r>
            <a:r>
              <a:rPr lang="ko-KR" altLang="en-US" b="1" i="1" dirty="0" smtClean="0">
                <a:latin typeface="Arial" charset="0"/>
                <a:ea typeface="굴림" pitchFamily="50" charset="-127"/>
              </a:rPr>
              <a:t>설문조사</a:t>
            </a:r>
            <a:r>
              <a:rPr lang="en-US" altLang="ko-KR" i="1" dirty="0" smtClean="0">
                <a:latin typeface="Arial" charset="0"/>
                <a:ea typeface="굴림" pitchFamily="50" charset="-127"/>
              </a:rPr>
              <a:t>)</a:t>
            </a:r>
          </a:p>
          <a:p>
            <a:pPr algn="ctr"/>
            <a:r>
              <a:rPr lang="ko-KR" altLang="en-US" sz="2000" b="1" i="1" dirty="0" smtClean="0">
                <a:latin typeface="Arial" charset="0"/>
                <a:ea typeface="굴림" pitchFamily="50" charset="-127"/>
              </a:rPr>
              <a:t>성적에 대한 의문이 많음</a:t>
            </a:r>
            <a:endParaRPr lang="en-US" altLang="ko-KR" sz="2000" b="1" i="1" dirty="0" smtClean="0">
              <a:latin typeface="Arial" charset="0"/>
              <a:ea typeface="굴림" pitchFamily="50" charset="-127"/>
            </a:endParaRPr>
          </a:p>
          <a:p>
            <a:pPr algn="ctr"/>
            <a:r>
              <a:rPr lang="ko-KR" altLang="en-US" sz="2000" b="1" i="1" dirty="0" smtClean="0">
                <a:latin typeface="Arial" charset="0"/>
                <a:ea typeface="굴림" pitchFamily="50" charset="-127"/>
              </a:rPr>
              <a:t>어떻게 평가할 것인가</a:t>
            </a:r>
            <a:r>
              <a:rPr lang="en-US" altLang="ko-KR" sz="2000" i="1" dirty="0" smtClean="0">
                <a:latin typeface="Arial" charset="0"/>
                <a:ea typeface="굴림" pitchFamily="50" charset="-127"/>
              </a:rPr>
              <a:t>?</a:t>
            </a:r>
            <a:endParaRPr lang="en-US" altLang="ko-KR" sz="2000" i="1" dirty="0">
              <a:latin typeface="Arial" charset="0"/>
              <a:ea typeface="굴림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AutoShape 2"/>
          <p:cNvSpPr>
            <a:spLocks noChangeArrowheads="1"/>
          </p:cNvSpPr>
          <p:nvPr/>
        </p:nvSpPr>
        <p:spPr bwMode="gray">
          <a:xfrm rot="16200000" flipH="1">
            <a:off x="2257425" y="3101975"/>
            <a:ext cx="647700" cy="431800"/>
          </a:xfrm>
          <a:prstGeom prst="upArrow">
            <a:avLst>
              <a:gd name="adj1" fmla="val 51676"/>
              <a:gd name="adj2" fmla="val 100000"/>
            </a:avLst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tint val="39216"/>
                  <a:invGamma/>
                </a:scheme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83971" name="AutoShape 3"/>
          <p:cNvSpPr>
            <a:spLocks noChangeArrowheads="1"/>
          </p:cNvSpPr>
          <p:nvPr/>
        </p:nvSpPr>
        <p:spPr bwMode="gray">
          <a:xfrm rot="5400000" flipH="1">
            <a:off x="6048375" y="3030538"/>
            <a:ext cx="647700" cy="431800"/>
          </a:xfrm>
          <a:prstGeom prst="upArrow">
            <a:avLst>
              <a:gd name="adj1" fmla="val 51676"/>
              <a:gd name="adj2" fmla="val 100000"/>
            </a:avLst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tint val="39216"/>
                  <a:invGamma/>
                </a:scheme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83972" name="AutoShape 4"/>
          <p:cNvSpPr>
            <a:spLocks noChangeArrowheads="1"/>
          </p:cNvSpPr>
          <p:nvPr/>
        </p:nvSpPr>
        <p:spPr bwMode="gray">
          <a:xfrm rot="10800000" flipH="1">
            <a:off x="4152900" y="5013325"/>
            <a:ext cx="647700" cy="431800"/>
          </a:xfrm>
          <a:prstGeom prst="upArrow">
            <a:avLst>
              <a:gd name="adj1" fmla="val 51676"/>
              <a:gd name="adj2" fmla="val 100000"/>
            </a:avLst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tint val="39216"/>
                  <a:invGamma/>
                </a:scheme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83973" name="Rectangle 5"/>
          <p:cNvSpPr>
            <a:spLocks noGrp="1" noChangeArrowheads="1"/>
          </p:cNvSpPr>
          <p:nvPr>
            <p:ph type="title"/>
          </p:nvPr>
        </p:nvSpPr>
        <p:spPr>
          <a:xfrm>
            <a:off x="2411760" y="332656"/>
            <a:ext cx="6588819" cy="603250"/>
          </a:xfrm>
        </p:spPr>
        <p:txBody>
          <a:bodyPr/>
          <a:lstStyle/>
          <a:p>
            <a:r>
              <a:rPr lang="ko-KR" altLang="en-US" sz="2800" dirty="0" smtClean="0">
                <a:ea typeface="굴림" pitchFamily="50" charset="-127"/>
              </a:rPr>
              <a:t>각 대학</a:t>
            </a:r>
            <a:r>
              <a:rPr lang="en-US" altLang="ko-KR" sz="2800" dirty="0" smtClean="0">
                <a:ea typeface="굴림" pitchFamily="50" charset="-127"/>
              </a:rPr>
              <a:t>, </a:t>
            </a:r>
            <a:r>
              <a:rPr lang="ko-KR" altLang="en-US" sz="2800" dirty="0" smtClean="0">
                <a:ea typeface="굴림" pitchFamily="50" charset="-127"/>
              </a:rPr>
              <a:t>학과 특성화에 따른 전공세미나</a:t>
            </a:r>
            <a:endParaRPr lang="ko-KR" altLang="en-US" sz="2800" dirty="0">
              <a:ea typeface="굴림" pitchFamily="50" charset="-127"/>
            </a:endParaRPr>
          </a:p>
        </p:txBody>
      </p:sp>
      <p:sp>
        <p:nvSpPr>
          <p:cNvPr id="83974" name="Oval 6"/>
          <p:cNvSpPr>
            <a:spLocks noChangeArrowheads="1"/>
          </p:cNvSpPr>
          <p:nvPr/>
        </p:nvSpPr>
        <p:spPr bwMode="gray">
          <a:xfrm>
            <a:off x="2797175" y="1627188"/>
            <a:ext cx="3386138" cy="3386137"/>
          </a:xfrm>
          <a:prstGeom prst="ellipse">
            <a:avLst/>
          </a:prstGeom>
          <a:gradFill rotWithShape="1">
            <a:gsLst>
              <a:gs pos="0">
                <a:srgbClr val="FFFFFF">
                  <a:gamma/>
                  <a:shade val="46275"/>
                  <a:invGamma/>
                </a:srgbClr>
              </a:gs>
              <a:gs pos="50000">
                <a:srgbClr val="FFFFFF"/>
              </a:gs>
              <a:gs pos="100000">
                <a:srgbClr val="FFFFFF">
                  <a:gamma/>
                  <a:shade val="46275"/>
                  <a:invGamma/>
                </a:srgbClr>
              </a:gs>
            </a:gsLst>
            <a:lin ang="5400000" scaled="1"/>
          </a:gradFill>
          <a:ln w="57150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83975" name="Oval 7"/>
          <p:cNvSpPr>
            <a:spLocks noChangeArrowheads="1"/>
          </p:cNvSpPr>
          <p:nvPr/>
        </p:nvSpPr>
        <p:spPr bwMode="gray">
          <a:xfrm>
            <a:off x="3087688" y="1916113"/>
            <a:ext cx="2803525" cy="2803525"/>
          </a:xfrm>
          <a:prstGeom prst="ellipse">
            <a:avLst/>
          </a:prstGeom>
          <a:gradFill rotWithShape="1">
            <a:gsLst>
              <a:gs pos="0">
                <a:srgbClr val="FFFFFF">
                  <a:gamma/>
                  <a:shade val="63529"/>
                  <a:invGamma/>
                </a:srgbClr>
              </a:gs>
              <a:gs pos="50000">
                <a:srgbClr val="FFFFFF"/>
              </a:gs>
              <a:gs pos="100000">
                <a:srgbClr val="FFFFFF">
                  <a:gamma/>
                  <a:shade val="63529"/>
                  <a:invGamma/>
                </a:srgbClr>
              </a:gs>
            </a:gsLst>
            <a:lin ang="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grpSp>
        <p:nvGrpSpPr>
          <p:cNvPr id="83976" name="Group 8"/>
          <p:cNvGrpSpPr>
            <a:grpSpLocks/>
          </p:cNvGrpSpPr>
          <p:nvPr/>
        </p:nvGrpSpPr>
        <p:grpSpPr bwMode="auto">
          <a:xfrm>
            <a:off x="3491880" y="2348880"/>
            <a:ext cx="1946275" cy="1949450"/>
            <a:chOff x="2200" y="1570"/>
            <a:chExt cx="1496" cy="1496"/>
          </a:xfrm>
        </p:grpSpPr>
        <p:sp>
          <p:nvSpPr>
            <p:cNvPr id="83977" name="Oval 9"/>
            <p:cNvSpPr>
              <a:spLocks noChangeArrowheads="1"/>
            </p:cNvSpPr>
            <p:nvPr/>
          </p:nvSpPr>
          <p:spPr bwMode="gray">
            <a:xfrm>
              <a:off x="2200" y="1570"/>
              <a:ext cx="1496" cy="1496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83978" name="Oval 10"/>
            <p:cNvSpPr>
              <a:spLocks noChangeArrowheads="1"/>
            </p:cNvSpPr>
            <p:nvPr/>
          </p:nvSpPr>
          <p:spPr bwMode="gray">
            <a:xfrm>
              <a:off x="2200" y="1570"/>
              <a:ext cx="1496" cy="1496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0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83979" name="Oval 11"/>
            <p:cNvSpPr>
              <a:spLocks noChangeArrowheads="1"/>
            </p:cNvSpPr>
            <p:nvPr/>
          </p:nvSpPr>
          <p:spPr bwMode="gray">
            <a:xfrm>
              <a:off x="2298" y="1668"/>
              <a:ext cx="1300" cy="130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83980" name="Oval 12"/>
            <p:cNvSpPr>
              <a:spLocks noChangeArrowheads="1"/>
            </p:cNvSpPr>
            <p:nvPr/>
          </p:nvSpPr>
          <p:spPr bwMode="gray">
            <a:xfrm>
              <a:off x="2298" y="1668"/>
              <a:ext cx="1300" cy="1300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83981" name="Oval 13"/>
            <p:cNvSpPr>
              <a:spLocks noChangeArrowheads="1"/>
            </p:cNvSpPr>
            <p:nvPr/>
          </p:nvSpPr>
          <p:spPr bwMode="gray">
            <a:xfrm>
              <a:off x="2363" y="1733"/>
              <a:ext cx="1170" cy="117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ko-KR" altLang="en-US"/>
            </a:p>
          </p:txBody>
        </p:sp>
      </p:grpSp>
      <p:sp>
        <p:nvSpPr>
          <p:cNvPr id="83982" name="AutoShape 14"/>
          <p:cNvSpPr>
            <a:spLocks noChangeArrowheads="1"/>
          </p:cNvSpPr>
          <p:nvPr/>
        </p:nvSpPr>
        <p:spPr bwMode="gray">
          <a:xfrm>
            <a:off x="611560" y="3573016"/>
            <a:ext cx="1655762" cy="719138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chemeClr val="hlink">
                  <a:gamma/>
                  <a:shade val="66667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66667"/>
                  <a:invGamma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ko-KR" altLang="en-US" b="1" dirty="0" smtClean="0">
                <a:solidFill>
                  <a:srgbClr val="FFFFFF"/>
                </a:solidFill>
                <a:latin typeface="Arial" charset="0"/>
                <a:ea typeface="굴림" pitchFamily="50" charset="-127"/>
              </a:rPr>
              <a:t>팀 구성 </a:t>
            </a:r>
            <a:r>
              <a:rPr lang="en-US" altLang="ko-KR" b="1" dirty="0" smtClean="0">
                <a:solidFill>
                  <a:srgbClr val="FFFFFF"/>
                </a:solidFill>
                <a:latin typeface="Arial" charset="0"/>
                <a:ea typeface="굴림" pitchFamily="50" charset="-127"/>
              </a:rPr>
              <a:t>topic</a:t>
            </a:r>
          </a:p>
          <a:p>
            <a:pPr algn="ctr"/>
            <a:r>
              <a:rPr lang="ko-KR" altLang="en-US" b="1" dirty="0" smtClean="0">
                <a:solidFill>
                  <a:srgbClr val="FFFFFF"/>
                </a:solidFill>
                <a:latin typeface="Arial" charset="0"/>
                <a:ea typeface="굴림" pitchFamily="50" charset="-127"/>
              </a:rPr>
              <a:t>발표</a:t>
            </a:r>
            <a:endParaRPr lang="en-US" altLang="ko-KR" b="1" dirty="0">
              <a:solidFill>
                <a:srgbClr val="FFFFFF"/>
              </a:solidFill>
              <a:latin typeface="Arial" charset="0"/>
              <a:ea typeface="굴림" pitchFamily="50" charset="-127"/>
            </a:endParaRPr>
          </a:p>
        </p:txBody>
      </p:sp>
      <p:sp>
        <p:nvSpPr>
          <p:cNvPr id="83983" name="AutoShape 15"/>
          <p:cNvSpPr>
            <a:spLocks noChangeArrowheads="1"/>
          </p:cNvSpPr>
          <p:nvPr/>
        </p:nvSpPr>
        <p:spPr bwMode="gray">
          <a:xfrm>
            <a:off x="611560" y="2924944"/>
            <a:ext cx="1655762" cy="719137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chemeClr val="hlink">
                  <a:gamma/>
                  <a:shade val="66667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66667"/>
                  <a:invGamma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ko-KR" altLang="en-US" b="1" dirty="0" smtClean="0">
                <a:solidFill>
                  <a:srgbClr val="FFFFFF"/>
                </a:solidFill>
                <a:latin typeface="Arial" charset="0"/>
                <a:ea typeface="굴림" pitchFamily="50" charset="-127"/>
              </a:rPr>
              <a:t>인성 키우기</a:t>
            </a:r>
            <a:endParaRPr lang="en-US" altLang="ko-KR" b="1" dirty="0">
              <a:solidFill>
                <a:srgbClr val="FFFFFF"/>
              </a:solidFill>
              <a:latin typeface="Arial" charset="0"/>
              <a:ea typeface="굴림" pitchFamily="50" charset="-127"/>
            </a:endParaRPr>
          </a:p>
        </p:txBody>
      </p:sp>
      <p:sp>
        <p:nvSpPr>
          <p:cNvPr id="83984" name="AutoShape 16"/>
          <p:cNvSpPr>
            <a:spLocks noChangeArrowheads="1"/>
          </p:cNvSpPr>
          <p:nvPr/>
        </p:nvSpPr>
        <p:spPr bwMode="gray">
          <a:xfrm>
            <a:off x="611188" y="2274888"/>
            <a:ext cx="1655762" cy="719137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chemeClr val="hlink">
                  <a:gamma/>
                  <a:shade val="66667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66667"/>
                  <a:invGamma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ko-KR" altLang="en-US" b="1" dirty="0" smtClean="0">
                <a:solidFill>
                  <a:srgbClr val="FFFFFF"/>
                </a:solidFill>
                <a:latin typeface="Arial" charset="0"/>
                <a:ea typeface="굴림" pitchFamily="50" charset="-127"/>
              </a:rPr>
              <a:t>한 </a:t>
            </a:r>
            <a:r>
              <a:rPr lang="ko-KR" altLang="en-US" b="1" dirty="0" err="1" smtClean="0">
                <a:solidFill>
                  <a:srgbClr val="FFFFFF"/>
                </a:solidFill>
                <a:latin typeface="Arial" charset="0"/>
                <a:ea typeface="굴림" pitchFamily="50" charset="-127"/>
              </a:rPr>
              <a:t>학기동안</a:t>
            </a:r>
            <a:endParaRPr lang="en-US" altLang="ko-KR" b="1" dirty="0" smtClean="0">
              <a:solidFill>
                <a:srgbClr val="FFFFFF"/>
              </a:solidFill>
              <a:latin typeface="Arial" charset="0"/>
              <a:ea typeface="굴림" pitchFamily="50" charset="-127"/>
            </a:endParaRPr>
          </a:p>
          <a:p>
            <a:pPr algn="ctr"/>
            <a:r>
              <a:rPr lang="ko-KR" altLang="en-US" b="1" dirty="0" smtClean="0">
                <a:solidFill>
                  <a:srgbClr val="FFFFFF"/>
                </a:solidFill>
                <a:latin typeface="Arial" charset="0"/>
                <a:ea typeface="굴림" pitchFamily="50" charset="-127"/>
              </a:rPr>
              <a:t>지켜야 될 일</a:t>
            </a:r>
            <a:endParaRPr lang="en-US" altLang="ko-KR" b="1" dirty="0">
              <a:solidFill>
                <a:srgbClr val="FFFFFF"/>
              </a:solidFill>
              <a:latin typeface="Arial" charset="0"/>
              <a:ea typeface="굴림" pitchFamily="50" charset="-127"/>
            </a:endParaRPr>
          </a:p>
        </p:txBody>
      </p:sp>
      <p:sp>
        <p:nvSpPr>
          <p:cNvPr id="83985" name="Text Box 17"/>
          <p:cNvSpPr txBox="1">
            <a:spLocks noChangeArrowheads="1"/>
          </p:cNvSpPr>
          <p:nvPr/>
        </p:nvSpPr>
        <p:spPr bwMode="gray">
          <a:xfrm>
            <a:off x="3563888" y="2780928"/>
            <a:ext cx="1794081" cy="10772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2" dist="76200" dir="10800000">
              <a:schemeClr val="bg2">
                <a:alpha val="50000"/>
              </a:schemeClr>
            </a:prstShdw>
          </a:effectLst>
        </p:spPr>
        <p:txBody>
          <a:bodyPr wrap="none">
            <a:spAutoFit/>
          </a:bodyPr>
          <a:lstStyle/>
          <a:p>
            <a:pPr algn="ctr"/>
            <a:r>
              <a:rPr lang="ko-KR" altLang="en-US" sz="3200" b="1" dirty="0" smtClean="0">
                <a:solidFill>
                  <a:srgbClr val="FFFFFF"/>
                </a:solidFill>
                <a:latin typeface="Arial" charset="0"/>
                <a:ea typeface="굴림" pitchFamily="50" charset="-127"/>
              </a:rPr>
              <a:t>경상대학</a:t>
            </a:r>
            <a:endParaRPr lang="en-US" altLang="ko-KR" sz="3200" b="1" dirty="0" smtClean="0">
              <a:solidFill>
                <a:srgbClr val="FFFFFF"/>
              </a:solidFill>
              <a:latin typeface="Arial" charset="0"/>
              <a:ea typeface="굴림" pitchFamily="50" charset="-127"/>
            </a:endParaRPr>
          </a:p>
          <a:p>
            <a:pPr algn="ctr"/>
            <a:r>
              <a:rPr lang="ko-KR" altLang="en-US" sz="3200" b="1" dirty="0" smtClean="0">
                <a:solidFill>
                  <a:srgbClr val="FFFFFF"/>
                </a:solidFill>
                <a:latin typeface="Arial" charset="0"/>
                <a:ea typeface="굴림" pitchFamily="50" charset="-127"/>
              </a:rPr>
              <a:t>경영학</a:t>
            </a:r>
            <a:r>
              <a:rPr lang="ko-KR" altLang="en-US" sz="3200" b="1" dirty="0">
                <a:solidFill>
                  <a:srgbClr val="FFFFFF"/>
                </a:solidFill>
                <a:latin typeface="Arial" charset="0"/>
                <a:ea typeface="굴림" pitchFamily="50" charset="-127"/>
              </a:rPr>
              <a:t>과</a:t>
            </a:r>
            <a:endParaRPr lang="en-US" altLang="ko-KR" sz="3200" b="1" dirty="0">
              <a:solidFill>
                <a:srgbClr val="FFFFFF"/>
              </a:solidFill>
              <a:latin typeface="Arial" charset="0"/>
              <a:ea typeface="굴림" pitchFamily="50" charset="-127"/>
            </a:endParaRPr>
          </a:p>
        </p:txBody>
      </p:sp>
      <p:sp>
        <p:nvSpPr>
          <p:cNvPr id="83986" name="AutoShape 18"/>
          <p:cNvSpPr>
            <a:spLocks noChangeArrowheads="1"/>
          </p:cNvSpPr>
          <p:nvPr/>
        </p:nvSpPr>
        <p:spPr bwMode="gray">
          <a:xfrm>
            <a:off x="6732240" y="3573016"/>
            <a:ext cx="1655762" cy="719137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chemeClr val="accent2">
                  <a:gamma/>
                  <a:shade val="66667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66667"/>
                  <a:invGamma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ko-KR" altLang="en-US" b="1" dirty="0" smtClean="0">
                <a:solidFill>
                  <a:srgbClr val="FFFFFF"/>
                </a:solidFill>
                <a:latin typeface="Arial" charset="0"/>
                <a:ea typeface="굴림" pitchFamily="50" charset="-127"/>
              </a:rPr>
              <a:t>특강</a:t>
            </a:r>
            <a:endParaRPr lang="en-US" altLang="ko-KR" b="1" dirty="0">
              <a:solidFill>
                <a:srgbClr val="FFFFFF"/>
              </a:solidFill>
              <a:latin typeface="Arial" charset="0"/>
              <a:ea typeface="굴림" pitchFamily="50" charset="-127"/>
            </a:endParaRPr>
          </a:p>
        </p:txBody>
      </p:sp>
      <p:sp>
        <p:nvSpPr>
          <p:cNvPr id="83987" name="AutoShape 19"/>
          <p:cNvSpPr>
            <a:spLocks noChangeArrowheads="1"/>
          </p:cNvSpPr>
          <p:nvPr/>
        </p:nvSpPr>
        <p:spPr bwMode="gray">
          <a:xfrm>
            <a:off x="6732588" y="2930525"/>
            <a:ext cx="1655762" cy="719138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chemeClr val="accent2">
                  <a:gamma/>
                  <a:shade val="66667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66667"/>
                  <a:invGamma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ko-KR" altLang="en-US" b="1" dirty="0" smtClean="0">
                <a:solidFill>
                  <a:srgbClr val="FFFFFF"/>
                </a:solidFill>
                <a:latin typeface="Arial" charset="0"/>
                <a:ea typeface="굴림" pitchFamily="50" charset="-127"/>
              </a:rPr>
              <a:t>발표수업 진행</a:t>
            </a:r>
            <a:endParaRPr lang="en-US" altLang="ko-KR" b="1" dirty="0">
              <a:solidFill>
                <a:srgbClr val="FFFFFF"/>
              </a:solidFill>
              <a:latin typeface="Arial" charset="0"/>
              <a:ea typeface="굴림" pitchFamily="50" charset="-127"/>
            </a:endParaRPr>
          </a:p>
        </p:txBody>
      </p:sp>
      <p:sp>
        <p:nvSpPr>
          <p:cNvPr id="83988" name="AutoShape 20"/>
          <p:cNvSpPr>
            <a:spLocks noChangeArrowheads="1"/>
          </p:cNvSpPr>
          <p:nvPr/>
        </p:nvSpPr>
        <p:spPr bwMode="gray">
          <a:xfrm>
            <a:off x="6732588" y="2282825"/>
            <a:ext cx="1655762" cy="719138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chemeClr val="accent2">
                  <a:gamma/>
                  <a:shade val="66667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66667"/>
                  <a:invGamma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ko-KR" altLang="en-US" b="1" dirty="0" smtClean="0">
                <a:solidFill>
                  <a:srgbClr val="FFFFFF"/>
                </a:solidFill>
                <a:latin typeface="Arial" charset="0"/>
                <a:ea typeface="굴림" pitchFamily="50" charset="-127"/>
              </a:rPr>
              <a:t>경제신문 읽기</a:t>
            </a:r>
            <a:endParaRPr lang="en-US" altLang="ko-KR" b="1" dirty="0">
              <a:solidFill>
                <a:srgbClr val="FFFFFF"/>
              </a:solidFill>
              <a:latin typeface="Arial" charset="0"/>
              <a:ea typeface="굴림" pitchFamily="50" charset="-127"/>
            </a:endParaRPr>
          </a:p>
        </p:txBody>
      </p:sp>
      <p:sp>
        <p:nvSpPr>
          <p:cNvPr id="83989" name="AutoShape 21"/>
          <p:cNvSpPr>
            <a:spLocks noChangeArrowheads="1"/>
          </p:cNvSpPr>
          <p:nvPr/>
        </p:nvSpPr>
        <p:spPr bwMode="auto">
          <a:xfrm>
            <a:off x="611560" y="5589240"/>
            <a:ext cx="7704856" cy="4318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tx2">
                  <a:gamma/>
                  <a:shade val="46275"/>
                  <a:invGamma/>
                </a:schemeClr>
              </a:gs>
              <a:gs pos="50000">
                <a:schemeClr val="tx2"/>
              </a:gs>
              <a:gs pos="100000">
                <a:schemeClr val="tx2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ko-KR" altLang="en-US" sz="2400" b="1" dirty="0" smtClean="0">
                <a:latin typeface="Verdana" pitchFamily="34" charset="0"/>
                <a:ea typeface="굴림" pitchFamily="50" charset="-127"/>
              </a:rPr>
              <a:t>성적은 시험과 발표점수 그리고 팀원평가로 이루어짐</a:t>
            </a:r>
            <a:endParaRPr lang="ko-KR" altLang="en-US" sz="2400" b="1" dirty="0">
              <a:latin typeface="Verdana" pitchFamily="34" charset="0"/>
              <a:ea typeface="굴림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2410619" y="404664"/>
            <a:ext cx="6733381" cy="603250"/>
          </a:xfrm>
        </p:spPr>
        <p:txBody>
          <a:bodyPr/>
          <a:lstStyle/>
          <a:p>
            <a:r>
              <a:rPr lang="en-US" altLang="ko-KR" sz="2800" dirty="0" smtClean="0">
                <a:ea typeface="굴림" pitchFamily="50" charset="-127"/>
              </a:rPr>
              <a:t>6)</a:t>
            </a:r>
            <a:r>
              <a:rPr lang="ko-KR" altLang="en-US" sz="2800" dirty="0" smtClean="0">
                <a:ea typeface="굴림" pitchFamily="50" charset="-127"/>
              </a:rPr>
              <a:t>자연과학대학 전공세미나 지원 내용</a:t>
            </a:r>
            <a:endParaRPr lang="ko-KR" altLang="en-US" sz="2800" dirty="0">
              <a:ea typeface="굴림" pitchFamily="50" charset="-127"/>
            </a:endParaRPr>
          </a:p>
        </p:txBody>
      </p:sp>
      <p:sp>
        <p:nvSpPr>
          <p:cNvPr id="88069" name="AutoShape 5"/>
          <p:cNvSpPr>
            <a:spLocks noChangeArrowheads="1"/>
          </p:cNvSpPr>
          <p:nvPr/>
        </p:nvSpPr>
        <p:spPr bwMode="gray">
          <a:xfrm>
            <a:off x="5652120" y="1484784"/>
            <a:ext cx="2286000" cy="1168539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2353"/>
                  <a:invGamma/>
                </a:schemeClr>
              </a:gs>
            </a:gsLst>
            <a:lin ang="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71842" dir="2700000" algn="ctr" rotWithShape="0">
              <a:schemeClr val="bg2">
                <a:alpha val="50000"/>
              </a:schemeClr>
            </a:outerShdw>
          </a:effectLst>
        </p:spPr>
        <p:txBody>
          <a:bodyPr wrap="square" anchor="ctr">
            <a:spAutoFit/>
          </a:bodyPr>
          <a:lstStyle/>
          <a:p>
            <a:pPr algn="ctr"/>
            <a:r>
              <a:rPr lang="ko-KR" altLang="en-US" sz="2400" b="1" dirty="0" smtClean="0">
                <a:solidFill>
                  <a:srgbClr val="FFFFFF"/>
                </a:solidFill>
                <a:latin typeface="Arial" charset="0"/>
                <a:ea typeface="굴림" pitchFamily="50" charset="-127"/>
              </a:rPr>
              <a:t>이력서 작성</a:t>
            </a:r>
            <a:endParaRPr lang="en-US" altLang="ko-KR" sz="2400" b="1" dirty="0" smtClean="0">
              <a:solidFill>
                <a:srgbClr val="FFFFFF"/>
              </a:solidFill>
              <a:latin typeface="Arial" charset="0"/>
              <a:ea typeface="굴림" pitchFamily="50" charset="-127"/>
            </a:endParaRPr>
          </a:p>
          <a:p>
            <a:pPr algn="ctr"/>
            <a:endParaRPr lang="en-US" altLang="ko-KR" sz="2400" b="1" dirty="0">
              <a:solidFill>
                <a:srgbClr val="FFFFFF"/>
              </a:solidFill>
              <a:latin typeface="Arial" charset="0"/>
              <a:ea typeface="굴림" pitchFamily="50" charset="-127"/>
            </a:endParaRPr>
          </a:p>
        </p:txBody>
      </p:sp>
      <p:sp>
        <p:nvSpPr>
          <p:cNvPr id="11" name="AutoShape 4"/>
          <p:cNvSpPr>
            <a:spLocks noChangeArrowheads="1"/>
          </p:cNvSpPr>
          <p:nvPr/>
        </p:nvSpPr>
        <p:spPr bwMode="gray">
          <a:xfrm>
            <a:off x="1187624" y="1484784"/>
            <a:ext cx="2133600" cy="1168539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2353"/>
                  <a:invGamma/>
                </a:schemeClr>
              </a:gs>
            </a:gsLst>
            <a:lin ang="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71842" dir="2700000" algn="ctr" rotWithShape="0">
              <a:schemeClr val="bg2">
                <a:alpha val="50000"/>
              </a:schemeClr>
            </a:outerShdw>
          </a:effectLst>
        </p:spPr>
        <p:txBody>
          <a:bodyPr anchor="ctr">
            <a:spAutoFit/>
          </a:bodyPr>
          <a:lstStyle/>
          <a:p>
            <a:pPr algn="ctr"/>
            <a:r>
              <a:rPr lang="ko-KR" altLang="en-US" sz="2400" b="1" dirty="0" smtClean="0">
                <a:solidFill>
                  <a:srgbClr val="FFFFFF"/>
                </a:solidFill>
                <a:latin typeface="Arial" charset="0"/>
                <a:ea typeface="굴림" pitchFamily="50" charset="-127"/>
              </a:rPr>
              <a:t>링크사업단 소개</a:t>
            </a:r>
            <a:endParaRPr lang="en-US" altLang="ko-KR" sz="2400" b="1" dirty="0">
              <a:solidFill>
                <a:srgbClr val="FFFFFF"/>
              </a:solidFill>
              <a:latin typeface="Arial" charset="0"/>
              <a:ea typeface="굴림" pitchFamily="50" charset="-127"/>
            </a:endParaRPr>
          </a:p>
        </p:txBody>
      </p:sp>
      <p:sp>
        <p:nvSpPr>
          <p:cNvPr id="12" name="AutoShape 4"/>
          <p:cNvSpPr>
            <a:spLocks noChangeArrowheads="1"/>
          </p:cNvSpPr>
          <p:nvPr/>
        </p:nvSpPr>
        <p:spPr bwMode="gray">
          <a:xfrm>
            <a:off x="3419872" y="1484784"/>
            <a:ext cx="2133600" cy="1168539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2353"/>
                  <a:invGamma/>
                </a:schemeClr>
              </a:gs>
            </a:gsLst>
            <a:lin ang="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71842" dir="2700000" algn="ctr" rotWithShape="0">
              <a:schemeClr val="bg2">
                <a:alpha val="50000"/>
              </a:schemeClr>
            </a:outerShdw>
          </a:effectLst>
        </p:spPr>
        <p:txBody>
          <a:bodyPr anchor="ctr">
            <a:spAutoFit/>
          </a:bodyPr>
          <a:lstStyle/>
          <a:p>
            <a:pPr algn="ctr"/>
            <a:r>
              <a:rPr lang="ko-KR" altLang="en-US" sz="2400" b="1" dirty="0" smtClean="0">
                <a:solidFill>
                  <a:srgbClr val="FFFFFF"/>
                </a:solidFill>
                <a:latin typeface="Arial" charset="0"/>
                <a:ea typeface="굴림" pitchFamily="50" charset="-127"/>
              </a:rPr>
              <a:t>취업 </a:t>
            </a:r>
            <a:r>
              <a:rPr lang="ko-KR" altLang="en-US" sz="2400" b="1" dirty="0" err="1" smtClean="0">
                <a:solidFill>
                  <a:srgbClr val="FFFFFF"/>
                </a:solidFill>
                <a:latin typeface="Arial" charset="0"/>
                <a:ea typeface="굴림" pitchFamily="50" charset="-127"/>
              </a:rPr>
              <a:t>스펙</a:t>
            </a:r>
            <a:r>
              <a:rPr lang="ko-KR" altLang="en-US" sz="2400" b="1" dirty="0" smtClean="0">
                <a:solidFill>
                  <a:srgbClr val="FFFFFF"/>
                </a:solidFill>
                <a:latin typeface="Arial" charset="0"/>
                <a:ea typeface="굴림" pitchFamily="50" charset="-127"/>
              </a:rPr>
              <a:t> 쌓기</a:t>
            </a:r>
            <a:endParaRPr lang="en-US" altLang="ko-KR" sz="2400" b="1" dirty="0">
              <a:solidFill>
                <a:srgbClr val="FFFFFF"/>
              </a:solidFill>
              <a:latin typeface="Arial" charset="0"/>
              <a:ea typeface="굴림" pitchFamily="50" charset="-127"/>
            </a:endParaRPr>
          </a:p>
        </p:txBody>
      </p:sp>
      <p:sp>
        <p:nvSpPr>
          <p:cNvPr id="13" name="AutoShape 4"/>
          <p:cNvSpPr>
            <a:spLocks noChangeArrowheads="1"/>
          </p:cNvSpPr>
          <p:nvPr/>
        </p:nvSpPr>
        <p:spPr bwMode="gray">
          <a:xfrm>
            <a:off x="1259632" y="2708920"/>
            <a:ext cx="2133600" cy="1168539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2353"/>
                  <a:invGamma/>
                </a:schemeClr>
              </a:gs>
            </a:gsLst>
            <a:lin ang="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71842" dir="2700000" algn="ctr" rotWithShape="0">
              <a:schemeClr val="bg2">
                <a:alpha val="50000"/>
              </a:schemeClr>
            </a:outerShdw>
          </a:effectLst>
        </p:spPr>
        <p:txBody>
          <a:bodyPr anchor="ctr">
            <a:spAutoFit/>
          </a:bodyPr>
          <a:lstStyle/>
          <a:p>
            <a:pPr algn="ctr"/>
            <a:r>
              <a:rPr lang="ko-KR" altLang="en-US" sz="2400" b="1" dirty="0" smtClean="0">
                <a:solidFill>
                  <a:srgbClr val="FFFFFF"/>
                </a:solidFill>
                <a:latin typeface="Arial" charset="0"/>
                <a:ea typeface="굴림" pitchFamily="50" charset="-127"/>
              </a:rPr>
              <a:t>자기소개서 작성</a:t>
            </a:r>
            <a:endParaRPr lang="en-US" altLang="ko-KR" sz="2400" b="1" dirty="0">
              <a:solidFill>
                <a:srgbClr val="FFFFFF"/>
              </a:solidFill>
              <a:latin typeface="Arial" charset="0"/>
              <a:ea typeface="굴림" pitchFamily="50" charset="-127"/>
            </a:endParaRPr>
          </a:p>
        </p:txBody>
      </p:sp>
      <p:sp>
        <p:nvSpPr>
          <p:cNvPr id="14" name="AutoShape 4"/>
          <p:cNvSpPr>
            <a:spLocks noChangeArrowheads="1"/>
          </p:cNvSpPr>
          <p:nvPr/>
        </p:nvSpPr>
        <p:spPr bwMode="gray">
          <a:xfrm>
            <a:off x="3491880" y="2780928"/>
            <a:ext cx="2133600" cy="1168539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2353"/>
                  <a:invGamma/>
                </a:schemeClr>
              </a:gs>
            </a:gsLst>
            <a:lin ang="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71842" dir="2700000" algn="ctr" rotWithShape="0">
              <a:schemeClr val="bg2">
                <a:alpha val="50000"/>
              </a:schemeClr>
            </a:outerShdw>
          </a:effectLst>
        </p:spPr>
        <p:txBody>
          <a:bodyPr anchor="ctr">
            <a:spAutoFit/>
          </a:bodyPr>
          <a:lstStyle/>
          <a:p>
            <a:pPr algn="ctr"/>
            <a:r>
              <a:rPr lang="ko-KR" altLang="en-US" sz="2400" b="1" dirty="0" smtClean="0">
                <a:solidFill>
                  <a:srgbClr val="FFFFFF"/>
                </a:solidFill>
                <a:latin typeface="Arial" charset="0"/>
                <a:ea typeface="굴림" pitchFamily="50" charset="-127"/>
              </a:rPr>
              <a:t>취업역량</a:t>
            </a:r>
            <a:endParaRPr lang="en-US" altLang="ko-KR" sz="2400" b="1" dirty="0" smtClean="0">
              <a:solidFill>
                <a:srgbClr val="FFFFFF"/>
              </a:solidFill>
              <a:latin typeface="Arial" charset="0"/>
              <a:ea typeface="굴림" pitchFamily="50" charset="-127"/>
            </a:endParaRPr>
          </a:p>
          <a:p>
            <a:pPr algn="ctr"/>
            <a:r>
              <a:rPr lang="ko-KR" altLang="en-US" sz="2400" b="1" dirty="0" smtClean="0">
                <a:solidFill>
                  <a:srgbClr val="FFFFFF"/>
                </a:solidFill>
                <a:latin typeface="Arial" charset="0"/>
                <a:ea typeface="굴림" pitchFamily="50" charset="-127"/>
              </a:rPr>
              <a:t>강화</a:t>
            </a:r>
            <a:endParaRPr lang="en-US" altLang="ko-KR" sz="2400" b="1" dirty="0">
              <a:solidFill>
                <a:srgbClr val="FFFFFF"/>
              </a:solidFill>
              <a:latin typeface="Arial" charset="0"/>
              <a:ea typeface="굴림" pitchFamily="50" charset="-127"/>
            </a:endParaRPr>
          </a:p>
        </p:txBody>
      </p:sp>
      <p:sp>
        <p:nvSpPr>
          <p:cNvPr id="16" name="AutoShape 5"/>
          <p:cNvSpPr>
            <a:spLocks noChangeArrowheads="1"/>
          </p:cNvSpPr>
          <p:nvPr/>
        </p:nvSpPr>
        <p:spPr bwMode="gray">
          <a:xfrm>
            <a:off x="5724128" y="2780928"/>
            <a:ext cx="2286000" cy="1168539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2353"/>
                  <a:invGamma/>
                </a:schemeClr>
              </a:gs>
            </a:gsLst>
            <a:lin ang="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71842" dir="2700000" algn="ctr" rotWithShape="0">
              <a:schemeClr val="bg2">
                <a:alpha val="50000"/>
              </a:schemeClr>
            </a:outerShdw>
          </a:effectLst>
        </p:spPr>
        <p:txBody>
          <a:bodyPr anchor="ctr">
            <a:spAutoFit/>
          </a:bodyPr>
          <a:lstStyle/>
          <a:p>
            <a:pPr algn="ctr"/>
            <a:r>
              <a:rPr lang="ko-KR" altLang="en-US" sz="2400" b="1" dirty="0" smtClean="0">
                <a:solidFill>
                  <a:srgbClr val="FFFFFF"/>
                </a:solidFill>
                <a:latin typeface="Arial" charset="0"/>
                <a:ea typeface="굴림" pitchFamily="50" charset="-127"/>
              </a:rPr>
              <a:t>선배 특강</a:t>
            </a:r>
            <a:endParaRPr lang="en-US" altLang="ko-KR" sz="2400" b="1" dirty="0" smtClean="0">
              <a:solidFill>
                <a:srgbClr val="FFFFFF"/>
              </a:solidFill>
              <a:latin typeface="Arial" charset="0"/>
              <a:ea typeface="굴림" pitchFamily="50" charset="-127"/>
            </a:endParaRPr>
          </a:p>
          <a:p>
            <a:pPr algn="ctr"/>
            <a:endParaRPr lang="en-US" altLang="ko-KR" sz="2400" b="1" dirty="0">
              <a:solidFill>
                <a:srgbClr val="FFFFFF"/>
              </a:solidFill>
              <a:latin typeface="Arial" charset="0"/>
              <a:ea typeface="굴림" pitchFamily="50" charset="-127"/>
            </a:endParaRPr>
          </a:p>
        </p:txBody>
      </p:sp>
      <p:pic>
        <p:nvPicPr>
          <p:cNvPr id="17" name="Picture 7" descr="재학생 ․ 지역민을 위한 ‘명사초청특강’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352" y="5805264"/>
            <a:ext cx="1403648" cy="1052736"/>
          </a:xfrm>
          <a:prstGeom prst="rect">
            <a:avLst/>
          </a:prstGeom>
          <a:noFill/>
        </p:spPr>
      </p:pic>
      <p:sp>
        <p:nvSpPr>
          <p:cNvPr id="18" name="AutoShape 4"/>
          <p:cNvSpPr>
            <a:spLocks noChangeArrowheads="1"/>
          </p:cNvSpPr>
          <p:nvPr/>
        </p:nvSpPr>
        <p:spPr bwMode="gray">
          <a:xfrm>
            <a:off x="1835696" y="4077072"/>
            <a:ext cx="5688632" cy="246691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2353"/>
                  <a:invGamma/>
                </a:schemeClr>
              </a:gs>
            </a:gsLst>
            <a:lin ang="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71842" dir="2700000" algn="ctr" rotWithShape="0">
              <a:schemeClr val="bg2">
                <a:alpha val="50000"/>
              </a:schemeClr>
            </a:outerShdw>
          </a:effectLst>
        </p:spPr>
        <p:txBody>
          <a:bodyPr wrap="square" anchor="ctr">
            <a:spAutoFit/>
          </a:bodyPr>
          <a:lstStyle/>
          <a:p>
            <a:pPr algn="ctr"/>
            <a:r>
              <a:rPr lang="ko-KR" altLang="en-US" b="1" dirty="0" smtClean="0">
                <a:solidFill>
                  <a:srgbClr val="FFFFFF"/>
                </a:solidFill>
                <a:latin typeface="Arial" charset="0"/>
                <a:ea typeface="굴림" pitchFamily="50" charset="-127"/>
              </a:rPr>
              <a:t>화학과의 경우</a:t>
            </a:r>
            <a:endParaRPr lang="en-US" altLang="ko-KR" b="1" dirty="0" smtClean="0">
              <a:solidFill>
                <a:srgbClr val="FFFFFF"/>
              </a:solidFill>
              <a:latin typeface="Arial" charset="0"/>
              <a:ea typeface="굴림" pitchFamily="50" charset="-127"/>
            </a:endParaRPr>
          </a:p>
          <a:p>
            <a:pPr marL="342900" indent="-342900">
              <a:buAutoNum type="arabicPeriod"/>
            </a:pPr>
            <a:r>
              <a:rPr lang="ko-KR" altLang="en-US" b="1" dirty="0" smtClean="0">
                <a:solidFill>
                  <a:srgbClr val="FFFFFF"/>
                </a:solidFill>
                <a:latin typeface="Arial" charset="0"/>
                <a:ea typeface="굴림" pitchFamily="50" charset="-127"/>
              </a:rPr>
              <a:t>링크사업단과 연계하여 합동 특강 실시</a:t>
            </a:r>
            <a:endParaRPr lang="en-US" altLang="ko-KR" b="1" dirty="0" smtClean="0">
              <a:solidFill>
                <a:srgbClr val="FFFFFF"/>
              </a:solidFill>
              <a:latin typeface="Arial" charset="0"/>
              <a:ea typeface="굴림" pitchFamily="50" charset="-127"/>
            </a:endParaRPr>
          </a:p>
          <a:p>
            <a:pPr marL="342900" indent="-342900">
              <a:buAutoNum type="arabicPeriod"/>
            </a:pPr>
            <a:r>
              <a:rPr lang="ko-KR" altLang="en-US" b="1" dirty="0" smtClean="0">
                <a:solidFill>
                  <a:srgbClr val="FFFFFF"/>
                </a:solidFill>
                <a:latin typeface="Arial" charset="0"/>
                <a:ea typeface="굴림" pitchFamily="50" charset="-127"/>
              </a:rPr>
              <a:t>각 교수 별 취업관련 세미나 실시</a:t>
            </a:r>
            <a:endParaRPr lang="en-US" altLang="ko-KR" b="1" dirty="0" smtClean="0">
              <a:solidFill>
                <a:srgbClr val="FFFFFF"/>
              </a:solidFill>
              <a:latin typeface="Arial" charset="0"/>
              <a:ea typeface="굴림" pitchFamily="50" charset="-127"/>
            </a:endParaRPr>
          </a:p>
          <a:p>
            <a:pPr marL="342900" indent="-342900">
              <a:buAutoNum type="arabicPeriod"/>
            </a:pPr>
            <a:r>
              <a:rPr lang="ko-KR" altLang="en-US" b="1" dirty="0" smtClean="0">
                <a:solidFill>
                  <a:srgbClr val="FFFFFF"/>
                </a:solidFill>
                <a:latin typeface="Arial" charset="0"/>
                <a:ea typeface="굴림" pitchFamily="50" charset="-127"/>
              </a:rPr>
              <a:t>각 실험실에서 연구 및 실험</a:t>
            </a:r>
            <a:endParaRPr lang="en-US" altLang="ko-KR" b="1" dirty="0" smtClean="0">
              <a:solidFill>
                <a:srgbClr val="FFFFFF"/>
              </a:solidFill>
              <a:latin typeface="Arial" charset="0"/>
              <a:ea typeface="굴림" pitchFamily="50" charset="-127"/>
            </a:endParaRPr>
          </a:p>
          <a:p>
            <a:pPr marL="342900" indent="-342900">
              <a:buAutoNum type="arabicPeriod"/>
            </a:pPr>
            <a:r>
              <a:rPr lang="ko-KR" altLang="en-US" b="1" dirty="0" smtClean="0">
                <a:solidFill>
                  <a:srgbClr val="FFFFFF"/>
                </a:solidFill>
                <a:latin typeface="Arial" charset="0"/>
                <a:ea typeface="굴림" pitchFamily="50" charset="-127"/>
              </a:rPr>
              <a:t>각종 기기관련 실습</a:t>
            </a:r>
            <a:endParaRPr lang="en-US" altLang="ko-KR" b="1" dirty="0" smtClean="0">
              <a:solidFill>
                <a:srgbClr val="FFFFFF"/>
              </a:solidFill>
              <a:latin typeface="Arial" charset="0"/>
              <a:ea typeface="굴림" pitchFamily="50" charset="-127"/>
            </a:endParaRPr>
          </a:p>
          <a:p>
            <a:pPr marL="342900" indent="-342900">
              <a:buAutoNum type="arabicPeriod"/>
            </a:pPr>
            <a:r>
              <a:rPr lang="ko-KR" altLang="en-US" b="1" dirty="0" smtClean="0">
                <a:solidFill>
                  <a:srgbClr val="FFFFFF"/>
                </a:solidFill>
                <a:latin typeface="Arial" charset="0"/>
                <a:ea typeface="굴림" pitchFamily="50" charset="-127"/>
              </a:rPr>
              <a:t>인성 교육 실시</a:t>
            </a:r>
            <a:endParaRPr lang="en-US" altLang="ko-KR" b="1" dirty="0">
              <a:solidFill>
                <a:srgbClr val="FFFFFF"/>
              </a:solidFill>
              <a:latin typeface="Arial" charset="0"/>
              <a:ea typeface="굴림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 altLang="ko-KR" dirty="0"/>
              <a:t>Ⅳ</a:t>
            </a:r>
            <a:r>
              <a:rPr lang="en-US" altLang="ko-KR" dirty="0" smtClean="0"/>
              <a:t>.</a:t>
            </a:r>
            <a:r>
              <a:rPr lang="ko-KR" altLang="en-US" dirty="0" smtClean="0">
                <a:ea typeface="굴림" pitchFamily="50" charset="-127"/>
              </a:rPr>
              <a:t>전공세미나 결론</a:t>
            </a:r>
            <a:endParaRPr lang="ko-KR" altLang="en-US" dirty="0">
              <a:ea typeface="굴림" pitchFamily="50" charset="-127"/>
            </a:endParaRPr>
          </a:p>
        </p:txBody>
      </p:sp>
      <p:sp>
        <p:nvSpPr>
          <p:cNvPr id="90115" name="AutoShape 3"/>
          <p:cNvSpPr>
            <a:spLocks noChangeArrowheads="1"/>
          </p:cNvSpPr>
          <p:nvPr/>
        </p:nvSpPr>
        <p:spPr bwMode="auto">
          <a:xfrm>
            <a:off x="6588224" y="3356992"/>
            <a:ext cx="1872208" cy="2590800"/>
          </a:xfrm>
          <a:prstGeom prst="roundRect">
            <a:avLst>
              <a:gd name="adj" fmla="val 13745"/>
            </a:avLst>
          </a:prstGeom>
          <a:solidFill>
            <a:schemeClr val="accent2"/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ko-KR" altLang="en-US" b="1" dirty="0" smtClean="0">
                <a:latin typeface="굴림" pitchFamily="50" charset="-127"/>
                <a:ea typeface="굴림" pitchFamily="50" charset="-127"/>
              </a:rPr>
              <a:t>각 실험실 소개</a:t>
            </a:r>
            <a:r>
              <a:rPr lang="en-US" altLang="ko-KR" b="1" dirty="0" smtClean="0">
                <a:latin typeface="굴림" pitchFamily="50" charset="-127"/>
                <a:ea typeface="굴림" pitchFamily="50" charset="-127"/>
              </a:rPr>
              <a:t>.</a:t>
            </a:r>
          </a:p>
          <a:p>
            <a:r>
              <a:rPr lang="ko-KR" altLang="en-US" b="1" dirty="0" smtClean="0">
                <a:latin typeface="굴림" pitchFamily="50" charset="-127"/>
                <a:ea typeface="굴림" pitchFamily="50" charset="-127"/>
              </a:rPr>
              <a:t>대학원 활성화</a:t>
            </a:r>
            <a:r>
              <a:rPr lang="en-US" altLang="ko-KR" b="1" dirty="0" smtClean="0">
                <a:latin typeface="굴림" pitchFamily="50" charset="-127"/>
                <a:ea typeface="굴림" pitchFamily="50" charset="-127"/>
              </a:rPr>
              <a:t>.</a:t>
            </a:r>
          </a:p>
          <a:p>
            <a:r>
              <a:rPr lang="ko-KR" altLang="en-US" b="1" dirty="0" smtClean="0">
                <a:latin typeface="굴림" pitchFamily="50" charset="-127"/>
                <a:ea typeface="굴림" pitchFamily="50" charset="-127"/>
              </a:rPr>
              <a:t>취미활동 소개</a:t>
            </a:r>
            <a:r>
              <a:rPr lang="en-US" altLang="ko-KR" b="1" dirty="0" smtClean="0">
                <a:latin typeface="굴림" pitchFamily="50" charset="-127"/>
                <a:ea typeface="굴림" pitchFamily="50" charset="-127"/>
              </a:rPr>
              <a:t>.</a:t>
            </a:r>
          </a:p>
          <a:p>
            <a:r>
              <a:rPr lang="ko-KR" altLang="en-US" b="1" dirty="0" smtClean="0">
                <a:latin typeface="굴림" pitchFamily="50" charset="-127"/>
                <a:ea typeface="굴림" pitchFamily="50" charset="-127"/>
              </a:rPr>
              <a:t>전공 지식 배양</a:t>
            </a:r>
            <a:r>
              <a:rPr lang="en-US" altLang="ko-KR" b="1" dirty="0" smtClean="0">
                <a:latin typeface="굴림" pitchFamily="50" charset="-127"/>
                <a:ea typeface="굴림" pitchFamily="50" charset="-127"/>
              </a:rPr>
              <a:t>.</a:t>
            </a:r>
          </a:p>
          <a:p>
            <a:r>
              <a:rPr lang="ko-KR" altLang="en-US" b="1" dirty="0" smtClean="0">
                <a:latin typeface="굴림" pitchFamily="50" charset="-127"/>
                <a:ea typeface="굴림" pitchFamily="50" charset="-127"/>
              </a:rPr>
              <a:t>교수와의 관계</a:t>
            </a:r>
            <a:endParaRPr lang="en-US" altLang="ko-KR" b="1" dirty="0" smtClean="0">
              <a:latin typeface="굴림" pitchFamily="50" charset="-127"/>
              <a:ea typeface="굴림" pitchFamily="50" charset="-127"/>
            </a:endParaRPr>
          </a:p>
          <a:p>
            <a:r>
              <a:rPr lang="ko-KR" altLang="en-US" b="1" dirty="0" smtClean="0">
                <a:latin typeface="굴림" pitchFamily="50" charset="-127"/>
                <a:ea typeface="굴림" pitchFamily="50" charset="-127"/>
              </a:rPr>
              <a:t>개선 및 이해심</a:t>
            </a:r>
            <a:endParaRPr lang="en-US" altLang="ko-KR" b="1" dirty="0" smtClean="0">
              <a:latin typeface="굴림" pitchFamily="50" charset="-127"/>
              <a:ea typeface="굴림" pitchFamily="50" charset="-127"/>
            </a:endParaRPr>
          </a:p>
          <a:p>
            <a:r>
              <a:rPr lang="ko-KR" altLang="en-US" b="1" dirty="0" smtClean="0">
                <a:latin typeface="굴림" pitchFamily="50" charset="-127"/>
                <a:ea typeface="굴림" pitchFamily="50" charset="-127"/>
              </a:rPr>
              <a:t>고취</a:t>
            </a:r>
            <a:r>
              <a:rPr lang="en-US" altLang="ko-KR" b="1" dirty="0" smtClean="0">
                <a:latin typeface="굴림" pitchFamily="50" charset="-127"/>
                <a:ea typeface="굴림" pitchFamily="50" charset="-127"/>
              </a:rPr>
              <a:t>.</a:t>
            </a:r>
          </a:p>
        </p:txBody>
      </p:sp>
      <p:sp>
        <p:nvSpPr>
          <p:cNvPr id="90116" name="AutoShape 4"/>
          <p:cNvSpPr>
            <a:spLocks noChangeArrowheads="1"/>
          </p:cNvSpPr>
          <p:nvPr/>
        </p:nvSpPr>
        <p:spPr bwMode="auto">
          <a:xfrm>
            <a:off x="4716016" y="3356992"/>
            <a:ext cx="1737296" cy="2590800"/>
          </a:xfrm>
          <a:prstGeom prst="roundRect">
            <a:avLst>
              <a:gd name="adj" fmla="val 13745"/>
            </a:avLst>
          </a:prstGeom>
          <a:solidFill>
            <a:schemeClr val="accent2"/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ko-KR" altLang="en-US" b="1" dirty="0" smtClean="0">
                <a:latin typeface="굴림" pitchFamily="50" charset="-127"/>
                <a:ea typeface="굴림" pitchFamily="50" charset="-127"/>
              </a:rPr>
              <a:t>이력서</a:t>
            </a:r>
            <a:r>
              <a:rPr lang="en-US" altLang="ko-KR" b="1" dirty="0" smtClean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b="1" dirty="0" smtClean="0">
                <a:latin typeface="굴림" pitchFamily="50" charset="-127"/>
                <a:ea typeface="굴림" pitchFamily="50" charset="-127"/>
              </a:rPr>
              <a:t>자기</a:t>
            </a:r>
            <a:endParaRPr lang="en-US" altLang="ko-KR" b="1" dirty="0" smtClean="0">
              <a:latin typeface="굴림" pitchFamily="50" charset="-127"/>
              <a:ea typeface="굴림" pitchFamily="50" charset="-127"/>
            </a:endParaRPr>
          </a:p>
          <a:p>
            <a:r>
              <a:rPr lang="ko-KR" altLang="en-US" b="1" dirty="0" smtClean="0">
                <a:latin typeface="굴림" pitchFamily="50" charset="-127"/>
                <a:ea typeface="굴림" pitchFamily="50" charset="-127"/>
              </a:rPr>
              <a:t>소개서 작성법</a:t>
            </a:r>
            <a:r>
              <a:rPr lang="en-US" altLang="ko-KR" b="1" dirty="0" smtClean="0">
                <a:latin typeface="굴림" pitchFamily="50" charset="-127"/>
                <a:ea typeface="굴림" pitchFamily="50" charset="-127"/>
              </a:rPr>
              <a:t>.</a:t>
            </a:r>
          </a:p>
          <a:p>
            <a:r>
              <a:rPr lang="ko-KR" altLang="en-US" b="1" dirty="0" smtClean="0">
                <a:latin typeface="굴림" pitchFamily="50" charset="-127"/>
                <a:ea typeface="굴림" pitchFamily="50" charset="-127"/>
              </a:rPr>
              <a:t>포트폴리오</a:t>
            </a:r>
            <a:endParaRPr lang="en-US" altLang="ko-KR" b="1" dirty="0" smtClean="0">
              <a:latin typeface="굴림" pitchFamily="50" charset="-127"/>
              <a:ea typeface="굴림" pitchFamily="50" charset="-127"/>
            </a:endParaRPr>
          </a:p>
          <a:p>
            <a:r>
              <a:rPr lang="ko-KR" altLang="en-US" b="1" dirty="0" smtClean="0">
                <a:latin typeface="굴림" pitchFamily="50" charset="-127"/>
                <a:ea typeface="굴림" pitchFamily="50" charset="-127"/>
              </a:rPr>
              <a:t>작성법</a:t>
            </a:r>
            <a:r>
              <a:rPr lang="en-US" altLang="ko-KR" b="1" dirty="0" smtClean="0">
                <a:latin typeface="굴림" pitchFamily="50" charset="-127"/>
                <a:ea typeface="굴림" pitchFamily="50" charset="-127"/>
              </a:rPr>
              <a:t>.</a:t>
            </a:r>
          </a:p>
          <a:p>
            <a:r>
              <a:rPr lang="ko-KR" altLang="en-US" b="1" dirty="0" smtClean="0">
                <a:latin typeface="굴림" pitchFamily="50" charset="-127"/>
                <a:ea typeface="굴림" pitchFamily="50" charset="-127"/>
              </a:rPr>
              <a:t>학생 상담</a:t>
            </a:r>
            <a:r>
              <a:rPr lang="en-US" altLang="ko-KR" b="1" dirty="0" smtClean="0">
                <a:latin typeface="굴림" pitchFamily="50" charset="-127"/>
                <a:ea typeface="굴림" pitchFamily="50" charset="-127"/>
              </a:rPr>
              <a:t>(</a:t>
            </a:r>
            <a:r>
              <a:rPr lang="ko-KR" altLang="en-US" b="1" dirty="0" smtClean="0">
                <a:latin typeface="굴림" pitchFamily="50" charset="-127"/>
                <a:ea typeface="굴림" pitchFamily="50" charset="-127"/>
              </a:rPr>
              <a:t>진</a:t>
            </a:r>
            <a:endParaRPr lang="en-US" altLang="ko-KR" b="1" dirty="0" smtClean="0">
              <a:latin typeface="굴림" pitchFamily="50" charset="-127"/>
              <a:ea typeface="굴림" pitchFamily="50" charset="-127"/>
            </a:endParaRPr>
          </a:p>
          <a:p>
            <a:r>
              <a:rPr lang="ko-KR" altLang="en-US" b="1" dirty="0" err="1" smtClean="0">
                <a:latin typeface="굴림" pitchFamily="50" charset="-127"/>
                <a:ea typeface="굴림" pitchFamily="50" charset="-127"/>
              </a:rPr>
              <a:t>로</a:t>
            </a:r>
            <a:r>
              <a:rPr lang="ko-KR" altLang="en-US" b="1" dirty="0" smtClean="0">
                <a:latin typeface="굴림" pitchFamily="50" charset="-127"/>
                <a:ea typeface="굴림" pitchFamily="50" charset="-127"/>
              </a:rPr>
              <a:t> 및 취업</a:t>
            </a:r>
            <a:r>
              <a:rPr lang="en-US" altLang="ko-KR" b="1" dirty="0" smtClean="0">
                <a:latin typeface="굴림" pitchFamily="50" charset="-127"/>
                <a:ea typeface="굴림" pitchFamily="50" charset="-127"/>
              </a:rPr>
              <a:t>)</a:t>
            </a:r>
          </a:p>
          <a:p>
            <a:endParaRPr lang="en-US" altLang="ko-KR" b="1" dirty="0" smtClean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90117" name="AutoShape 5"/>
          <p:cNvSpPr>
            <a:spLocks noChangeArrowheads="1"/>
          </p:cNvSpPr>
          <p:nvPr/>
        </p:nvSpPr>
        <p:spPr bwMode="auto">
          <a:xfrm>
            <a:off x="2771800" y="3356992"/>
            <a:ext cx="1800200" cy="2590800"/>
          </a:xfrm>
          <a:prstGeom prst="roundRect">
            <a:avLst>
              <a:gd name="adj" fmla="val 13745"/>
            </a:avLst>
          </a:prstGeom>
          <a:solidFill>
            <a:schemeClr val="accent2"/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ko-KR" altLang="en-US" b="1" dirty="0" smtClean="0">
                <a:latin typeface="굴림" pitchFamily="50" charset="-127"/>
                <a:ea typeface="굴림" pitchFamily="50" charset="-127"/>
              </a:rPr>
              <a:t>학생 만족도</a:t>
            </a:r>
            <a:endParaRPr lang="en-US" altLang="ko-KR" b="1" dirty="0" smtClean="0">
              <a:latin typeface="굴림" pitchFamily="50" charset="-127"/>
              <a:ea typeface="굴림" pitchFamily="50" charset="-127"/>
            </a:endParaRPr>
          </a:p>
          <a:p>
            <a:r>
              <a:rPr lang="ko-KR" altLang="en-US" b="1" dirty="0" smtClean="0">
                <a:latin typeface="굴림" pitchFamily="50" charset="-127"/>
                <a:ea typeface="굴림" pitchFamily="50" charset="-127"/>
              </a:rPr>
              <a:t>조사 및 반영</a:t>
            </a:r>
            <a:r>
              <a:rPr lang="en-US" altLang="ko-KR" b="1" dirty="0" smtClean="0">
                <a:latin typeface="굴림" pitchFamily="50" charset="-127"/>
                <a:ea typeface="굴림" pitchFamily="50" charset="-127"/>
              </a:rPr>
              <a:t>.</a:t>
            </a:r>
          </a:p>
          <a:p>
            <a:r>
              <a:rPr lang="ko-KR" altLang="en-US" b="1" dirty="0" smtClean="0">
                <a:latin typeface="굴림" pitchFamily="50" charset="-127"/>
                <a:ea typeface="굴림" pitchFamily="50" charset="-127"/>
              </a:rPr>
              <a:t>특강에 대한 </a:t>
            </a:r>
            <a:endParaRPr lang="en-US" altLang="ko-KR" b="1" dirty="0" smtClean="0">
              <a:latin typeface="굴림" pitchFamily="50" charset="-127"/>
              <a:ea typeface="굴림" pitchFamily="50" charset="-127"/>
            </a:endParaRPr>
          </a:p>
          <a:p>
            <a:r>
              <a:rPr lang="ko-KR" altLang="en-US" b="1" dirty="0" smtClean="0">
                <a:latin typeface="굴림" pitchFamily="50" charset="-127"/>
                <a:ea typeface="굴림" pitchFamily="50" charset="-127"/>
              </a:rPr>
              <a:t>사전 수요 조사</a:t>
            </a:r>
            <a:r>
              <a:rPr lang="en-US" altLang="ko-KR" b="1" dirty="0" smtClean="0">
                <a:latin typeface="굴림" pitchFamily="50" charset="-127"/>
                <a:ea typeface="굴림" pitchFamily="50" charset="-127"/>
              </a:rPr>
              <a:t>.</a:t>
            </a:r>
          </a:p>
          <a:p>
            <a:r>
              <a:rPr lang="ko-KR" altLang="en-US" b="1" dirty="0" smtClean="0">
                <a:latin typeface="굴림" pitchFamily="50" charset="-127"/>
                <a:ea typeface="굴림" pitchFamily="50" charset="-127"/>
              </a:rPr>
              <a:t>인성부분에 대</a:t>
            </a:r>
            <a:endParaRPr lang="en-US" altLang="ko-KR" b="1" dirty="0" smtClean="0">
              <a:latin typeface="굴림" pitchFamily="50" charset="-127"/>
              <a:ea typeface="굴림" pitchFamily="50" charset="-127"/>
            </a:endParaRPr>
          </a:p>
          <a:p>
            <a:r>
              <a:rPr lang="ko-KR" altLang="en-US" b="1" dirty="0" smtClean="0">
                <a:latin typeface="굴림" pitchFamily="50" charset="-127"/>
                <a:ea typeface="굴림" pitchFamily="50" charset="-127"/>
              </a:rPr>
              <a:t>한 교육 병행</a:t>
            </a:r>
            <a:endParaRPr lang="en-US" altLang="ko-KR" b="1" dirty="0" smtClean="0">
              <a:latin typeface="굴림" pitchFamily="50" charset="-127"/>
              <a:ea typeface="굴림" pitchFamily="50" charset="-127"/>
            </a:endParaRPr>
          </a:p>
          <a:p>
            <a:endParaRPr lang="en-US" altLang="ko-KR" b="1" dirty="0" smtClean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90118" name="AutoShape 6"/>
          <p:cNvSpPr>
            <a:spLocks noChangeArrowheads="1"/>
          </p:cNvSpPr>
          <p:nvPr/>
        </p:nvSpPr>
        <p:spPr bwMode="auto">
          <a:xfrm>
            <a:off x="827584" y="3356992"/>
            <a:ext cx="1800200" cy="2590800"/>
          </a:xfrm>
          <a:prstGeom prst="roundRect">
            <a:avLst>
              <a:gd name="adj" fmla="val 13745"/>
            </a:avLst>
          </a:prstGeom>
          <a:solidFill>
            <a:schemeClr val="accent2"/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ko-KR" altLang="en-US" b="1" dirty="0" smtClean="0">
                <a:latin typeface="굴림" pitchFamily="50" charset="-127"/>
                <a:ea typeface="굴림" pitchFamily="50" charset="-127"/>
              </a:rPr>
              <a:t>각 학과 특성에</a:t>
            </a:r>
            <a:endParaRPr lang="en-US" altLang="ko-KR" b="1" dirty="0" smtClean="0">
              <a:latin typeface="굴림" pitchFamily="50" charset="-127"/>
              <a:ea typeface="굴림" pitchFamily="50" charset="-127"/>
            </a:endParaRPr>
          </a:p>
          <a:p>
            <a:r>
              <a:rPr lang="ko-KR" altLang="en-US" b="1" dirty="0" smtClean="0">
                <a:latin typeface="굴림" pitchFamily="50" charset="-127"/>
                <a:ea typeface="굴림" pitchFamily="50" charset="-127"/>
              </a:rPr>
              <a:t>맞는 교과과정</a:t>
            </a:r>
            <a:endParaRPr lang="en-US" altLang="ko-KR" b="1" dirty="0" smtClean="0">
              <a:latin typeface="굴림" pitchFamily="50" charset="-127"/>
              <a:ea typeface="굴림" pitchFamily="50" charset="-127"/>
            </a:endParaRPr>
          </a:p>
          <a:p>
            <a:r>
              <a:rPr lang="ko-KR" altLang="en-US" b="1" dirty="0" smtClean="0">
                <a:latin typeface="굴림" pitchFamily="50" charset="-127"/>
                <a:ea typeface="굴림" pitchFamily="50" charset="-127"/>
              </a:rPr>
              <a:t>개발</a:t>
            </a:r>
            <a:r>
              <a:rPr lang="en-US" altLang="ko-KR" b="1" dirty="0" smtClean="0">
                <a:latin typeface="굴림" pitchFamily="50" charset="-127"/>
                <a:ea typeface="굴림" pitchFamily="50" charset="-127"/>
              </a:rPr>
              <a:t>.</a:t>
            </a:r>
          </a:p>
          <a:p>
            <a:r>
              <a:rPr lang="ko-KR" altLang="en-US" b="1" dirty="0" smtClean="0">
                <a:latin typeface="굴림" pitchFamily="50" charset="-127"/>
                <a:ea typeface="굴림" pitchFamily="50" charset="-127"/>
              </a:rPr>
              <a:t>학생들의 능력</a:t>
            </a:r>
            <a:endParaRPr lang="en-US" altLang="ko-KR" b="1" dirty="0" smtClean="0">
              <a:latin typeface="굴림" pitchFamily="50" charset="-127"/>
              <a:ea typeface="굴림" pitchFamily="50" charset="-127"/>
            </a:endParaRPr>
          </a:p>
          <a:p>
            <a:r>
              <a:rPr lang="ko-KR" altLang="en-US" b="1" dirty="0" smtClean="0">
                <a:latin typeface="굴림" pitchFamily="50" charset="-127"/>
                <a:ea typeface="굴림" pitchFamily="50" charset="-127"/>
              </a:rPr>
              <a:t>개발에 대한</a:t>
            </a:r>
            <a:endParaRPr lang="en-US" altLang="ko-KR" b="1" dirty="0" smtClean="0">
              <a:latin typeface="굴림" pitchFamily="50" charset="-127"/>
              <a:ea typeface="굴림" pitchFamily="50" charset="-127"/>
            </a:endParaRPr>
          </a:p>
          <a:p>
            <a:r>
              <a:rPr lang="ko-KR" altLang="en-US" b="1" dirty="0" smtClean="0">
                <a:latin typeface="굴림" pitchFamily="50" charset="-127"/>
                <a:ea typeface="굴림" pitchFamily="50" charset="-127"/>
              </a:rPr>
              <a:t>교과목</a:t>
            </a:r>
            <a:r>
              <a:rPr lang="en-US" altLang="ko-KR" b="1" dirty="0" smtClean="0">
                <a:latin typeface="굴림" pitchFamily="50" charset="-127"/>
                <a:ea typeface="굴림" pitchFamily="50" charset="-127"/>
              </a:rPr>
              <a:t>.</a:t>
            </a:r>
          </a:p>
          <a:p>
            <a:endParaRPr lang="ko-KR" altLang="en-US" b="1" dirty="0">
              <a:latin typeface="굴림" pitchFamily="50" charset="-127"/>
              <a:ea typeface="굴림" pitchFamily="50" charset="-127"/>
            </a:endParaRPr>
          </a:p>
        </p:txBody>
      </p:sp>
      <p:grpSp>
        <p:nvGrpSpPr>
          <p:cNvPr id="90119" name="Group 7"/>
          <p:cNvGrpSpPr>
            <a:grpSpLocks/>
          </p:cNvGrpSpPr>
          <p:nvPr/>
        </p:nvGrpSpPr>
        <p:grpSpPr bwMode="auto">
          <a:xfrm>
            <a:off x="1331640" y="1484784"/>
            <a:ext cx="6096000" cy="990600"/>
            <a:chOff x="624" y="1152"/>
            <a:chExt cx="4080" cy="720"/>
          </a:xfrm>
        </p:grpSpPr>
        <p:sp>
          <p:nvSpPr>
            <p:cNvPr id="90120" name="Rectangle 8"/>
            <p:cNvSpPr>
              <a:spLocks noChangeArrowheads="1"/>
            </p:cNvSpPr>
            <p:nvPr/>
          </p:nvSpPr>
          <p:spPr bwMode="gray">
            <a:xfrm rot="3419336">
              <a:off x="624" y="1200"/>
              <a:ext cx="672" cy="672"/>
            </a:xfrm>
            <a:prstGeom prst="rect">
              <a:avLst/>
            </a:prstGeom>
            <a:solidFill>
              <a:schemeClr val="folHlink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ko-KR" altLang="en-US"/>
            </a:p>
          </p:txBody>
        </p:sp>
        <p:grpSp>
          <p:nvGrpSpPr>
            <p:cNvPr id="90121" name="Group 9"/>
            <p:cNvGrpSpPr>
              <a:grpSpLocks/>
            </p:cNvGrpSpPr>
            <p:nvPr/>
          </p:nvGrpSpPr>
          <p:grpSpPr bwMode="auto">
            <a:xfrm>
              <a:off x="1296" y="1296"/>
              <a:ext cx="624" cy="96"/>
              <a:chOff x="2003" y="3439"/>
              <a:chExt cx="468" cy="244"/>
            </a:xfrm>
          </p:grpSpPr>
          <p:sp>
            <p:nvSpPr>
              <p:cNvPr id="90122" name="Oval 10"/>
              <p:cNvSpPr>
                <a:spLocks noChangeArrowheads="1"/>
              </p:cNvSpPr>
              <p:nvPr/>
            </p:nvSpPr>
            <p:spPr bwMode="gray">
              <a:xfrm>
                <a:off x="2003" y="3439"/>
                <a:ext cx="79" cy="242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90123" name="Rectangle 11"/>
              <p:cNvSpPr>
                <a:spLocks noChangeArrowheads="1"/>
              </p:cNvSpPr>
              <p:nvPr/>
            </p:nvSpPr>
            <p:spPr bwMode="gray">
              <a:xfrm>
                <a:off x="2048" y="3441"/>
                <a:ext cx="388" cy="242"/>
              </a:xfrm>
              <a:prstGeom prst="rect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90124" name="Oval 12"/>
              <p:cNvSpPr>
                <a:spLocks noChangeArrowheads="1"/>
              </p:cNvSpPr>
              <p:nvPr/>
            </p:nvSpPr>
            <p:spPr bwMode="gray">
              <a:xfrm>
                <a:off x="2400" y="3443"/>
                <a:ext cx="71" cy="234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90125" name="Oval 13"/>
              <p:cNvSpPr>
                <a:spLocks noChangeArrowheads="1"/>
              </p:cNvSpPr>
              <p:nvPr/>
            </p:nvSpPr>
            <p:spPr bwMode="gray">
              <a:xfrm>
                <a:off x="2438" y="3519"/>
                <a:ext cx="20" cy="69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  <p:sp>
          <p:nvSpPr>
            <p:cNvPr id="90126" name="Rectangle 14"/>
            <p:cNvSpPr>
              <a:spLocks noChangeArrowheads="1"/>
            </p:cNvSpPr>
            <p:nvPr/>
          </p:nvSpPr>
          <p:spPr bwMode="gray">
            <a:xfrm rot="3419336">
              <a:off x="1776" y="1152"/>
              <a:ext cx="672" cy="672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ko-KR" altLang="en-US"/>
            </a:p>
          </p:txBody>
        </p:sp>
        <p:grpSp>
          <p:nvGrpSpPr>
            <p:cNvPr id="90127" name="Group 15"/>
            <p:cNvGrpSpPr>
              <a:grpSpLocks/>
            </p:cNvGrpSpPr>
            <p:nvPr/>
          </p:nvGrpSpPr>
          <p:grpSpPr bwMode="auto">
            <a:xfrm>
              <a:off x="2448" y="1296"/>
              <a:ext cx="624" cy="96"/>
              <a:chOff x="2003" y="3439"/>
              <a:chExt cx="468" cy="244"/>
            </a:xfrm>
          </p:grpSpPr>
          <p:sp>
            <p:nvSpPr>
              <p:cNvPr id="90128" name="Oval 16"/>
              <p:cNvSpPr>
                <a:spLocks noChangeArrowheads="1"/>
              </p:cNvSpPr>
              <p:nvPr/>
            </p:nvSpPr>
            <p:spPr bwMode="gray">
              <a:xfrm>
                <a:off x="2003" y="3439"/>
                <a:ext cx="79" cy="242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90129" name="Rectangle 17"/>
              <p:cNvSpPr>
                <a:spLocks noChangeArrowheads="1"/>
              </p:cNvSpPr>
              <p:nvPr/>
            </p:nvSpPr>
            <p:spPr bwMode="gray">
              <a:xfrm>
                <a:off x="2048" y="3441"/>
                <a:ext cx="388" cy="242"/>
              </a:xfrm>
              <a:prstGeom prst="rect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90130" name="Oval 18"/>
              <p:cNvSpPr>
                <a:spLocks noChangeArrowheads="1"/>
              </p:cNvSpPr>
              <p:nvPr/>
            </p:nvSpPr>
            <p:spPr bwMode="gray">
              <a:xfrm>
                <a:off x="2400" y="3443"/>
                <a:ext cx="71" cy="234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90131" name="Oval 19"/>
              <p:cNvSpPr>
                <a:spLocks noChangeArrowheads="1"/>
              </p:cNvSpPr>
              <p:nvPr/>
            </p:nvSpPr>
            <p:spPr bwMode="gray">
              <a:xfrm>
                <a:off x="2438" y="3519"/>
                <a:ext cx="20" cy="69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  <p:sp>
          <p:nvSpPr>
            <p:cNvPr id="90132" name="Rectangle 20"/>
            <p:cNvSpPr>
              <a:spLocks noChangeArrowheads="1"/>
            </p:cNvSpPr>
            <p:nvPr/>
          </p:nvSpPr>
          <p:spPr bwMode="gray">
            <a:xfrm rot="3419336">
              <a:off x="2880" y="1152"/>
              <a:ext cx="672" cy="672"/>
            </a:xfrm>
            <a:prstGeom prst="rect">
              <a:avLst/>
            </a:prstGeom>
            <a:solidFill>
              <a:schemeClr val="folHlink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ko-KR" altLang="en-US"/>
            </a:p>
          </p:txBody>
        </p:sp>
        <p:grpSp>
          <p:nvGrpSpPr>
            <p:cNvPr id="90133" name="Group 21"/>
            <p:cNvGrpSpPr>
              <a:grpSpLocks/>
            </p:cNvGrpSpPr>
            <p:nvPr/>
          </p:nvGrpSpPr>
          <p:grpSpPr bwMode="auto">
            <a:xfrm>
              <a:off x="3600" y="1296"/>
              <a:ext cx="816" cy="96"/>
              <a:chOff x="2003" y="3439"/>
              <a:chExt cx="468" cy="244"/>
            </a:xfrm>
          </p:grpSpPr>
          <p:sp>
            <p:nvSpPr>
              <p:cNvPr id="90134" name="Oval 22"/>
              <p:cNvSpPr>
                <a:spLocks noChangeArrowheads="1"/>
              </p:cNvSpPr>
              <p:nvPr/>
            </p:nvSpPr>
            <p:spPr bwMode="gray">
              <a:xfrm>
                <a:off x="2003" y="3439"/>
                <a:ext cx="79" cy="242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90135" name="Rectangle 23"/>
              <p:cNvSpPr>
                <a:spLocks noChangeArrowheads="1"/>
              </p:cNvSpPr>
              <p:nvPr/>
            </p:nvSpPr>
            <p:spPr bwMode="gray">
              <a:xfrm>
                <a:off x="2048" y="3441"/>
                <a:ext cx="388" cy="242"/>
              </a:xfrm>
              <a:prstGeom prst="rect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90136" name="Oval 24"/>
              <p:cNvSpPr>
                <a:spLocks noChangeArrowheads="1"/>
              </p:cNvSpPr>
              <p:nvPr/>
            </p:nvSpPr>
            <p:spPr bwMode="gray">
              <a:xfrm>
                <a:off x="2400" y="3443"/>
                <a:ext cx="71" cy="234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90137" name="Oval 25"/>
              <p:cNvSpPr>
                <a:spLocks noChangeArrowheads="1"/>
              </p:cNvSpPr>
              <p:nvPr/>
            </p:nvSpPr>
            <p:spPr bwMode="gray">
              <a:xfrm>
                <a:off x="2438" y="3519"/>
                <a:ext cx="20" cy="69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  <p:sp>
          <p:nvSpPr>
            <p:cNvPr id="90138" name="Rectangle 26"/>
            <p:cNvSpPr>
              <a:spLocks noChangeArrowheads="1"/>
            </p:cNvSpPr>
            <p:nvPr/>
          </p:nvSpPr>
          <p:spPr bwMode="gray">
            <a:xfrm rot="3419336">
              <a:off x="4032" y="1152"/>
              <a:ext cx="672" cy="672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ko-KR" altLang="en-US"/>
            </a:p>
          </p:txBody>
        </p:sp>
      </p:grpSp>
      <p:sp>
        <p:nvSpPr>
          <p:cNvPr id="90139" name="AutoShape 27"/>
          <p:cNvSpPr>
            <a:spLocks noChangeArrowheads="1"/>
          </p:cNvSpPr>
          <p:nvPr/>
        </p:nvSpPr>
        <p:spPr bwMode="white">
          <a:xfrm>
            <a:off x="1187624" y="1549331"/>
            <a:ext cx="1258788" cy="822305"/>
          </a:xfrm>
          <a:prstGeom prst="roundRect">
            <a:avLst>
              <a:gd name="adj" fmla="val 50000"/>
            </a:avLst>
          </a:prstGeom>
          <a:noFill/>
          <a:ln w="38100">
            <a:noFill/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en-US" altLang="ko-KR" b="1" dirty="0" smtClean="0">
                <a:solidFill>
                  <a:srgbClr val="FFFFFF"/>
                </a:solidFill>
                <a:latin typeface="Arial" charset="0"/>
                <a:ea typeface="굴림" pitchFamily="50" charset="-127"/>
              </a:rPr>
              <a:t> </a:t>
            </a:r>
            <a:r>
              <a:rPr lang="en-US" altLang="ko-KR" sz="3200" b="1" dirty="0">
                <a:solidFill>
                  <a:srgbClr val="FFFFFF"/>
                </a:solidFill>
                <a:latin typeface="Arial" charset="0"/>
                <a:ea typeface="굴림" pitchFamily="50" charset="-127"/>
              </a:rPr>
              <a:t>1</a:t>
            </a:r>
          </a:p>
        </p:txBody>
      </p:sp>
      <p:sp>
        <p:nvSpPr>
          <p:cNvPr id="90140" name="AutoShape 28"/>
          <p:cNvSpPr>
            <a:spLocks noChangeArrowheads="1"/>
          </p:cNvSpPr>
          <p:nvPr/>
        </p:nvSpPr>
        <p:spPr bwMode="white">
          <a:xfrm>
            <a:off x="3059832" y="1549331"/>
            <a:ext cx="1066800" cy="822305"/>
          </a:xfrm>
          <a:prstGeom prst="roundRect">
            <a:avLst>
              <a:gd name="adj" fmla="val 50000"/>
            </a:avLst>
          </a:prstGeom>
          <a:noFill/>
          <a:ln w="38100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altLang="ko-KR" b="1" dirty="0" smtClean="0">
                <a:solidFill>
                  <a:srgbClr val="FFFFFF"/>
                </a:solidFill>
                <a:latin typeface="Arial" charset="0"/>
                <a:ea typeface="굴림" pitchFamily="50" charset="-127"/>
              </a:rPr>
              <a:t> </a:t>
            </a:r>
            <a:r>
              <a:rPr lang="en-US" altLang="ko-KR" sz="3200" b="1" dirty="0">
                <a:solidFill>
                  <a:srgbClr val="FFFFFF"/>
                </a:solidFill>
                <a:latin typeface="Arial" charset="0"/>
                <a:ea typeface="굴림" pitchFamily="50" charset="-127"/>
              </a:rPr>
              <a:t>2</a:t>
            </a:r>
          </a:p>
        </p:txBody>
      </p:sp>
      <p:sp>
        <p:nvSpPr>
          <p:cNvPr id="90141" name="AutoShape 29"/>
          <p:cNvSpPr>
            <a:spLocks noChangeArrowheads="1"/>
          </p:cNvSpPr>
          <p:nvPr/>
        </p:nvSpPr>
        <p:spPr bwMode="white">
          <a:xfrm>
            <a:off x="4572000" y="1549331"/>
            <a:ext cx="1295400" cy="822305"/>
          </a:xfrm>
          <a:prstGeom prst="roundRect">
            <a:avLst>
              <a:gd name="adj" fmla="val 50000"/>
            </a:avLst>
          </a:prstGeom>
          <a:noFill/>
          <a:ln w="38100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altLang="ko-KR" b="1" dirty="0" smtClean="0">
                <a:solidFill>
                  <a:srgbClr val="FFFFFF"/>
                </a:solidFill>
                <a:latin typeface="Arial" charset="0"/>
                <a:ea typeface="굴림" pitchFamily="50" charset="-127"/>
              </a:rPr>
              <a:t> </a:t>
            </a:r>
            <a:r>
              <a:rPr lang="en-US" altLang="ko-KR" sz="3200" b="1" dirty="0">
                <a:solidFill>
                  <a:srgbClr val="FFFFFF"/>
                </a:solidFill>
                <a:latin typeface="Arial" charset="0"/>
                <a:ea typeface="굴림" pitchFamily="50" charset="-127"/>
              </a:rPr>
              <a:t>3</a:t>
            </a:r>
          </a:p>
        </p:txBody>
      </p:sp>
      <p:sp>
        <p:nvSpPr>
          <p:cNvPr id="90142" name="AutoShape 30"/>
          <p:cNvSpPr>
            <a:spLocks noChangeArrowheads="1"/>
          </p:cNvSpPr>
          <p:nvPr/>
        </p:nvSpPr>
        <p:spPr bwMode="white">
          <a:xfrm>
            <a:off x="6300192" y="1549331"/>
            <a:ext cx="1295400" cy="822305"/>
          </a:xfrm>
          <a:prstGeom prst="roundRect">
            <a:avLst>
              <a:gd name="adj" fmla="val 50000"/>
            </a:avLst>
          </a:prstGeom>
          <a:noFill/>
          <a:ln w="38100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altLang="ko-KR" b="1" dirty="0" smtClean="0">
                <a:solidFill>
                  <a:srgbClr val="FFFFFF"/>
                </a:solidFill>
                <a:latin typeface="Arial" charset="0"/>
                <a:ea typeface="굴림" pitchFamily="50" charset="-127"/>
              </a:rPr>
              <a:t> </a:t>
            </a:r>
            <a:r>
              <a:rPr lang="en-US" altLang="ko-KR" sz="3200" b="1" dirty="0">
                <a:solidFill>
                  <a:srgbClr val="FFFFFF"/>
                </a:solidFill>
                <a:latin typeface="Arial" charset="0"/>
                <a:ea typeface="굴림" pitchFamily="50" charset="-127"/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Ⅴ. </a:t>
            </a:r>
            <a:r>
              <a:rPr lang="ko-KR" altLang="en-US" dirty="0" smtClean="0">
                <a:ea typeface="굴림" pitchFamily="50" charset="-127"/>
              </a:rPr>
              <a:t>전공세미나  효과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371600"/>
            <a:ext cx="8362950" cy="4793704"/>
          </a:xfrm>
        </p:spPr>
        <p:txBody>
          <a:bodyPr/>
          <a:lstStyle/>
          <a:p>
            <a:r>
              <a:rPr lang="ko-KR" altLang="en-US" dirty="0" smtClean="0"/>
              <a:t>전공 세미나 과목의 이해</a:t>
            </a:r>
            <a:endParaRPr lang="en-US" altLang="ko-KR" dirty="0" smtClean="0"/>
          </a:p>
          <a:p>
            <a:r>
              <a:rPr lang="ko-KR" altLang="en-US" dirty="0" smtClean="0"/>
              <a:t>학생과의 상호관계 개선</a:t>
            </a:r>
            <a:endParaRPr lang="en-US" altLang="ko-KR" dirty="0" smtClean="0"/>
          </a:p>
          <a:p>
            <a:r>
              <a:rPr lang="ko-KR" altLang="en-US" dirty="0" smtClean="0"/>
              <a:t>전공 지식 함양 및 습득</a:t>
            </a:r>
            <a:endParaRPr lang="en-US" altLang="ko-KR" dirty="0" smtClean="0"/>
          </a:p>
          <a:p>
            <a:r>
              <a:rPr lang="ko-KR" altLang="en-US" dirty="0" smtClean="0"/>
              <a:t>학생의 진로 개발 및 취업 향상</a:t>
            </a:r>
            <a:endParaRPr lang="en-US" altLang="ko-KR" dirty="0" smtClean="0"/>
          </a:p>
          <a:p>
            <a:r>
              <a:rPr lang="ko-KR" altLang="en-US" dirty="0" smtClean="0"/>
              <a:t>올바른 대학 생활 고취</a:t>
            </a:r>
            <a:endParaRPr lang="en-US" altLang="ko-KR" dirty="0" smtClean="0"/>
          </a:p>
          <a:p>
            <a:r>
              <a:rPr lang="ko-KR" altLang="en-US" dirty="0" smtClean="0"/>
              <a:t>대학원 활성화</a:t>
            </a:r>
            <a:endParaRPr lang="en-US" altLang="ko-KR" dirty="0" smtClean="0"/>
          </a:p>
          <a:p>
            <a:r>
              <a:rPr lang="ko-KR" altLang="en-US" dirty="0" smtClean="0"/>
              <a:t>취업에 필요한 자기소개서 및 이력서 작성법</a:t>
            </a:r>
            <a:endParaRPr lang="en-US" altLang="ko-KR" dirty="0" smtClean="0"/>
          </a:p>
          <a:p>
            <a:r>
              <a:rPr lang="ko-KR" altLang="en-US" dirty="0" smtClean="0"/>
              <a:t>특강을 통한 전문지식 습득</a:t>
            </a:r>
            <a:endParaRPr lang="en-US" altLang="ko-KR" dirty="0" smtClean="0"/>
          </a:p>
          <a:p>
            <a:r>
              <a:rPr lang="ko-KR" altLang="en-US" dirty="0" err="1" smtClean="0"/>
              <a:t>취업율</a:t>
            </a:r>
            <a:r>
              <a:rPr lang="ko-KR" altLang="en-US" dirty="0" smtClean="0"/>
              <a:t> 향상을 통한 대학 발전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3400425" y="6381750"/>
            <a:ext cx="4486275" cy="238125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 altLang="ko-KR" sz="1000">
              <a:ea typeface="굴림" pitchFamily="50" charset="-127"/>
            </a:endParaRPr>
          </a:p>
        </p:txBody>
      </p:sp>
      <p:sp>
        <p:nvSpPr>
          <p:cNvPr id="92163" name="WordArt 3"/>
          <p:cNvSpPr>
            <a:spLocks noChangeArrowheads="1" noChangeShapeType="1" noTextEdit="1"/>
          </p:cNvSpPr>
          <p:nvPr/>
        </p:nvSpPr>
        <p:spPr bwMode="gray">
          <a:xfrm>
            <a:off x="1692275" y="2997200"/>
            <a:ext cx="5759450" cy="863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altLang="ko-KR" sz="3600" b="1" kern="1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1"/>
                    </a:gs>
                    <a:gs pos="100000">
                      <a:schemeClr val="hlink"/>
                    </a:gs>
                  </a:gsLst>
                  <a:lin ang="0" scaled="1"/>
                </a:gradFill>
                <a:effectLst>
                  <a:outerShdw dist="63500" dir="2212194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Thank You !</a:t>
            </a:r>
            <a:endParaRPr lang="ko-KR" altLang="en-US" sz="3600" b="1" kern="10">
              <a:ln w="19050">
                <a:solidFill>
                  <a:schemeClr val="bg1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tx1"/>
                  </a:gs>
                  <a:gs pos="100000">
                    <a:schemeClr val="hlink"/>
                  </a:gs>
                </a:gsLst>
                <a:lin ang="0" scaled="1"/>
              </a:gradFill>
              <a:effectLst>
                <a:outerShdw dist="63500" dir="2212194" algn="ctr" rotWithShape="0">
                  <a:srgbClr val="868686">
                    <a:alpha val="50000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6" name="Picture 7" descr="재학생 ․ 지역민을 위한 ‘명사초청특강’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352" y="5805264"/>
            <a:ext cx="1403648" cy="10527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>
                <a:ea typeface="굴림" pitchFamily="50" charset="-127"/>
              </a:rPr>
              <a:t>전공세미나 란</a:t>
            </a:r>
            <a:r>
              <a:rPr lang="en-US" altLang="ko-KR" dirty="0" smtClean="0">
                <a:ea typeface="굴림" pitchFamily="50" charset="-127"/>
              </a:rPr>
              <a:t>?</a:t>
            </a:r>
            <a:endParaRPr lang="en-US" altLang="ko-KR" dirty="0">
              <a:ea typeface="굴림" pitchFamily="50" charset="-127"/>
            </a:endParaRP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04975"/>
            <a:ext cx="8194675" cy="4820369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ko-KR" sz="2400" dirty="0" smtClean="0">
                <a:ea typeface="굴림" pitchFamily="50" charset="-127"/>
              </a:rPr>
              <a:t>2013</a:t>
            </a:r>
            <a:r>
              <a:rPr lang="ko-KR" altLang="en-US" sz="2400" dirty="0" smtClean="0">
                <a:ea typeface="굴림" pitchFamily="50" charset="-127"/>
              </a:rPr>
              <a:t>년도</a:t>
            </a:r>
            <a:r>
              <a:rPr lang="en-US" altLang="ko-KR" sz="2400" dirty="0" smtClean="0">
                <a:ea typeface="굴림" pitchFamily="50" charset="-127"/>
              </a:rPr>
              <a:t> 1</a:t>
            </a:r>
            <a:r>
              <a:rPr lang="ko-KR" altLang="en-US" sz="2400" dirty="0" smtClean="0">
                <a:ea typeface="굴림" pitchFamily="50" charset="-127"/>
              </a:rPr>
              <a:t>학기부터 </a:t>
            </a:r>
            <a:r>
              <a:rPr lang="en-US" altLang="ko-KR" sz="2400" dirty="0" smtClean="0">
                <a:ea typeface="굴림" pitchFamily="50" charset="-127"/>
              </a:rPr>
              <a:t>3,4</a:t>
            </a:r>
            <a:r>
              <a:rPr lang="ko-KR" altLang="en-US" sz="2400" dirty="0" smtClean="0">
                <a:ea typeface="굴림" pitchFamily="50" charset="-127"/>
              </a:rPr>
              <a:t>학년학생들에게 적용</a:t>
            </a:r>
            <a:r>
              <a:rPr lang="en-US" altLang="ko-KR" sz="2400" dirty="0" smtClean="0">
                <a:ea typeface="굴림" pitchFamily="50" charset="-127"/>
              </a:rPr>
              <a:t>.</a:t>
            </a:r>
          </a:p>
          <a:p>
            <a:pPr>
              <a:lnSpc>
                <a:spcPct val="80000"/>
              </a:lnSpc>
              <a:buNone/>
            </a:pPr>
            <a:endParaRPr lang="en-US" altLang="ko-KR" sz="2400" dirty="0" smtClean="0">
              <a:ea typeface="굴림" pitchFamily="50" charset="-127"/>
            </a:endParaRPr>
          </a:p>
          <a:p>
            <a:pPr>
              <a:lnSpc>
                <a:spcPct val="80000"/>
              </a:lnSpc>
            </a:pPr>
            <a:r>
              <a:rPr lang="ko-KR" altLang="en-US" sz="2400" dirty="0" smtClean="0">
                <a:ea typeface="굴림" pitchFamily="50" charset="-127"/>
              </a:rPr>
              <a:t>전공 선택 교과목으로 개설</a:t>
            </a:r>
            <a:r>
              <a:rPr lang="en-US" altLang="ko-KR" sz="2400" dirty="0" smtClean="0">
                <a:ea typeface="굴림" pitchFamily="50" charset="-127"/>
              </a:rPr>
              <a:t>.</a:t>
            </a:r>
          </a:p>
          <a:p>
            <a:pPr>
              <a:lnSpc>
                <a:spcPct val="80000"/>
              </a:lnSpc>
              <a:buNone/>
            </a:pPr>
            <a:endParaRPr lang="en-US" altLang="ko-KR" sz="2400" dirty="0" smtClean="0">
              <a:ea typeface="굴림" pitchFamily="50" charset="-127"/>
            </a:endParaRPr>
          </a:p>
          <a:p>
            <a:pPr>
              <a:lnSpc>
                <a:spcPct val="80000"/>
              </a:lnSpc>
            </a:pPr>
            <a:r>
              <a:rPr lang="ko-KR" altLang="en-US" sz="2400" dirty="0" smtClean="0">
                <a:ea typeface="굴림" pitchFamily="50" charset="-127"/>
              </a:rPr>
              <a:t>각 대학 또는 각 학과의 특성에 맞게 운용</a:t>
            </a:r>
            <a:r>
              <a:rPr lang="en-US" altLang="ko-KR" sz="2400" dirty="0" smtClean="0">
                <a:ea typeface="굴림" pitchFamily="50" charset="-127"/>
              </a:rPr>
              <a:t>.</a:t>
            </a:r>
          </a:p>
          <a:p>
            <a:pPr>
              <a:lnSpc>
                <a:spcPct val="80000"/>
              </a:lnSpc>
              <a:buNone/>
            </a:pPr>
            <a:endParaRPr lang="en-US" altLang="ko-KR" sz="2400" dirty="0" smtClean="0">
              <a:ea typeface="굴림" pitchFamily="50" charset="-127"/>
            </a:endParaRPr>
          </a:p>
          <a:p>
            <a:pPr>
              <a:lnSpc>
                <a:spcPct val="80000"/>
              </a:lnSpc>
            </a:pPr>
            <a:r>
              <a:rPr lang="ko-KR" altLang="en-US" sz="2400" dirty="0" smtClean="0">
                <a:ea typeface="굴림" pitchFamily="50" charset="-127"/>
              </a:rPr>
              <a:t>학과 교수와 학생들의 교류를 통하여 이해심 함양</a:t>
            </a:r>
            <a:r>
              <a:rPr lang="en-US" altLang="ko-KR" sz="2400" dirty="0" smtClean="0">
                <a:ea typeface="굴림" pitchFamily="50" charset="-127"/>
              </a:rPr>
              <a:t>.</a:t>
            </a:r>
          </a:p>
          <a:p>
            <a:pPr>
              <a:lnSpc>
                <a:spcPct val="80000"/>
              </a:lnSpc>
              <a:buNone/>
            </a:pPr>
            <a:endParaRPr lang="en-US" altLang="ko-KR" sz="2400" dirty="0" smtClean="0">
              <a:ea typeface="굴림" pitchFamily="50" charset="-127"/>
            </a:endParaRPr>
          </a:p>
          <a:p>
            <a:pPr>
              <a:lnSpc>
                <a:spcPct val="80000"/>
              </a:lnSpc>
            </a:pPr>
            <a:r>
              <a:rPr lang="ko-KR" altLang="en-US" sz="2400" dirty="0" smtClean="0">
                <a:ea typeface="굴림" pitchFamily="50" charset="-127"/>
              </a:rPr>
              <a:t>전공 진로 및 취업 향상에 도움</a:t>
            </a:r>
            <a:r>
              <a:rPr lang="en-US" altLang="ko-KR" sz="2400" dirty="0" smtClean="0">
                <a:ea typeface="굴림" pitchFamily="50" charset="-127"/>
              </a:rPr>
              <a:t>.</a:t>
            </a:r>
          </a:p>
          <a:p>
            <a:pPr>
              <a:lnSpc>
                <a:spcPct val="80000"/>
              </a:lnSpc>
              <a:buNone/>
            </a:pPr>
            <a:endParaRPr lang="en-US" altLang="ko-KR" sz="2400" dirty="0" smtClean="0">
              <a:ea typeface="굴림" pitchFamily="50" charset="-127"/>
            </a:endParaRPr>
          </a:p>
          <a:p>
            <a:pPr>
              <a:lnSpc>
                <a:spcPct val="80000"/>
              </a:lnSpc>
            </a:pPr>
            <a:r>
              <a:rPr lang="ko-KR" altLang="en-US" sz="2400" dirty="0" smtClean="0">
                <a:ea typeface="굴림" pitchFamily="50" charset="-127"/>
              </a:rPr>
              <a:t>취업 특강</a:t>
            </a:r>
            <a:r>
              <a:rPr lang="en-US" altLang="ko-KR" sz="2400" dirty="0" smtClean="0">
                <a:ea typeface="굴림" pitchFamily="50" charset="-127"/>
              </a:rPr>
              <a:t>, </a:t>
            </a:r>
            <a:r>
              <a:rPr lang="ko-KR" altLang="en-US" sz="2400" dirty="0" smtClean="0">
                <a:ea typeface="굴림" pitchFamily="50" charset="-127"/>
              </a:rPr>
              <a:t>실험실습</a:t>
            </a:r>
            <a:r>
              <a:rPr lang="en-US" altLang="ko-KR" sz="2400" dirty="0" smtClean="0">
                <a:ea typeface="굴림" pitchFamily="50" charset="-127"/>
              </a:rPr>
              <a:t>, </a:t>
            </a:r>
            <a:r>
              <a:rPr lang="ko-KR" altLang="en-US" sz="2400" dirty="0" smtClean="0">
                <a:ea typeface="굴림" pitchFamily="50" charset="-127"/>
              </a:rPr>
              <a:t>자기소개서 작성 등</a:t>
            </a:r>
            <a:r>
              <a:rPr lang="en-US" altLang="ko-KR" sz="2400" dirty="0" smtClean="0">
                <a:ea typeface="굴림" pitchFamily="50" charset="-127"/>
              </a:rPr>
              <a:t>.</a:t>
            </a:r>
          </a:p>
          <a:p>
            <a:pPr>
              <a:lnSpc>
                <a:spcPct val="80000"/>
              </a:lnSpc>
            </a:pPr>
            <a:endParaRPr lang="en-US" altLang="ko-KR" sz="2400" dirty="0" smtClean="0">
              <a:ea typeface="굴림" pitchFamily="50" charset="-127"/>
            </a:endParaRPr>
          </a:p>
          <a:p>
            <a:pPr>
              <a:lnSpc>
                <a:spcPct val="80000"/>
              </a:lnSpc>
            </a:pPr>
            <a:r>
              <a:rPr lang="ko-KR" altLang="en-US" sz="2400" dirty="0" smtClean="0">
                <a:ea typeface="굴림" pitchFamily="50" charset="-127"/>
              </a:rPr>
              <a:t>학과 선배 특강을 통하여 자기 개발</a:t>
            </a:r>
            <a:r>
              <a:rPr lang="en-US" altLang="ko-KR" sz="2400" dirty="0" smtClean="0">
                <a:ea typeface="굴림" pitchFamily="50" charset="-127"/>
              </a:rPr>
              <a:t>.</a:t>
            </a:r>
          </a:p>
          <a:p>
            <a:pPr>
              <a:lnSpc>
                <a:spcPct val="80000"/>
              </a:lnSpc>
              <a:buNone/>
            </a:pPr>
            <a:endParaRPr lang="en-US" altLang="ko-KR" sz="2400" dirty="0" smtClean="0">
              <a:ea typeface="굴림" pitchFamily="50" charset="-127"/>
            </a:endParaRPr>
          </a:p>
          <a:p>
            <a:pPr>
              <a:lnSpc>
                <a:spcPct val="80000"/>
              </a:lnSpc>
            </a:pPr>
            <a:endParaRPr lang="en-US" altLang="ko-KR" sz="2400" dirty="0">
              <a:ea typeface="굴림" pitchFamily="50" charset="-127"/>
            </a:endParaRPr>
          </a:p>
          <a:p>
            <a:pPr>
              <a:lnSpc>
                <a:spcPct val="80000"/>
              </a:lnSpc>
              <a:buNone/>
            </a:pPr>
            <a:endParaRPr lang="en-US" altLang="ko-KR" sz="4000" dirty="0">
              <a:ea typeface="굴림" pitchFamily="50" charset="-127"/>
            </a:endParaRPr>
          </a:p>
          <a:p>
            <a:pPr lvl="1">
              <a:lnSpc>
                <a:spcPct val="80000"/>
              </a:lnSpc>
              <a:buClr>
                <a:schemeClr val="hlink"/>
              </a:buClr>
            </a:pPr>
            <a:endParaRPr lang="en-US" altLang="ko-KR" sz="3200" dirty="0">
              <a:ea typeface="굴림" pitchFamily="50" charset="-127"/>
            </a:endParaRPr>
          </a:p>
          <a:p>
            <a:pPr lvl="1">
              <a:lnSpc>
                <a:spcPct val="80000"/>
              </a:lnSpc>
              <a:buClr>
                <a:schemeClr val="hlink"/>
              </a:buClr>
            </a:pPr>
            <a:endParaRPr lang="en-US" altLang="ko-KR" sz="3200" dirty="0">
              <a:ea typeface="굴림" pitchFamily="50" charset="-127"/>
            </a:endParaRPr>
          </a:p>
          <a:p>
            <a:pPr lvl="1">
              <a:lnSpc>
                <a:spcPct val="80000"/>
              </a:lnSpc>
              <a:buClr>
                <a:schemeClr val="hlink"/>
              </a:buClr>
              <a:buFont typeface="Arial" charset="0"/>
              <a:buNone/>
            </a:pPr>
            <a:endParaRPr lang="ko-KR" altLang="en-US" sz="3200" dirty="0">
              <a:ea typeface="굴림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AutoShape 2"/>
          <p:cNvSpPr>
            <a:spLocks noChangeArrowheads="1"/>
          </p:cNvSpPr>
          <p:nvPr/>
        </p:nvSpPr>
        <p:spPr bwMode="gray">
          <a:xfrm>
            <a:off x="2123728" y="2132856"/>
            <a:ext cx="5473700" cy="64807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hlink">
                  <a:gamma/>
                  <a:shade val="46275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74755" name="AutoShape 3"/>
          <p:cNvSpPr>
            <a:spLocks noChangeArrowheads="1"/>
          </p:cNvSpPr>
          <p:nvPr/>
        </p:nvSpPr>
        <p:spPr bwMode="gray">
          <a:xfrm>
            <a:off x="2100263" y="2996952"/>
            <a:ext cx="5473700" cy="64807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74756" name="AutoShape 4"/>
          <p:cNvSpPr>
            <a:spLocks noChangeArrowheads="1"/>
          </p:cNvSpPr>
          <p:nvPr/>
        </p:nvSpPr>
        <p:spPr bwMode="gray">
          <a:xfrm>
            <a:off x="2123728" y="3861048"/>
            <a:ext cx="5473700" cy="64807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74757" name="AutoShape 5"/>
          <p:cNvSpPr>
            <a:spLocks noChangeArrowheads="1"/>
          </p:cNvSpPr>
          <p:nvPr/>
        </p:nvSpPr>
        <p:spPr bwMode="gray">
          <a:xfrm>
            <a:off x="2085975" y="4653136"/>
            <a:ext cx="5473700" cy="64807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folHlink">
                  <a:gamma/>
                  <a:shade val="46275"/>
                  <a:invGamma/>
                </a:schemeClr>
              </a:gs>
              <a:gs pos="100000">
                <a:schemeClr val="folHlink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74758" name="Rectangle 6"/>
          <p:cNvSpPr>
            <a:spLocks noGrp="1" noChangeArrowheads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 altLang="ko-KR" sz="4000" dirty="0">
                <a:ea typeface="굴림" pitchFamily="50" charset="-127"/>
              </a:rPr>
              <a:t>Contents</a:t>
            </a:r>
          </a:p>
        </p:txBody>
      </p:sp>
      <p:sp>
        <p:nvSpPr>
          <p:cNvPr id="74759" name="AutoShape 7"/>
          <p:cNvSpPr>
            <a:spLocks noChangeArrowheads="1"/>
          </p:cNvSpPr>
          <p:nvPr/>
        </p:nvSpPr>
        <p:spPr bwMode="gray">
          <a:xfrm>
            <a:off x="2397125" y="2216150"/>
            <a:ext cx="5095875" cy="466725"/>
          </a:xfrm>
          <a:prstGeom prst="roundRect">
            <a:avLst>
              <a:gd name="adj" fmla="val 16667"/>
            </a:avLst>
          </a:prstGeom>
          <a:noFill/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1" latinLnBrk="1" hangingPunct="1"/>
            <a:r>
              <a:rPr lang="ko-KR" altLang="en-US" sz="3200" dirty="0" smtClean="0">
                <a:solidFill>
                  <a:schemeClr val="bg1"/>
                </a:solidFill>
                <a:ea typeface="굴림" pitchFamily="50" charset="-127"/>
              </a:rPr>
              <a:t>목  적</a:t>
            </a:r>
            <a:endParaRPr kumimoji="1" lang="en-US" altLang="ko-KR" sz="3200" b="1" dirty="0">
              <a:solidFill>
                <a:schemeClr val="bg1"/>
              </a:solidFill>
              <a:latin typeface="Arial" charset="0"/>
              <a:ea typeface="굴림" pitchFamily="50" charset="-127"/>
            </a:endParaRPr>
          </a:p>
        </p:txBody>
      </p:sp>
      <p:sp>
        <p:nvSpPr>
          <p:cNvPr id="74760" name="AutoShape 8"/>
          <p:cNvSpPr>
            <a:spLocks noChangeArrowheads="1"/>
          </p:cNvSpPr>
          <p:nvPr/>
        </p:nvSpPr>
        <p:spPr bwMode="gray">
          <a:xfrm>
            <a:off x="2417763" y="3067050"/>
            <a:ext cx="5095875" cy="466725"/>
          </a:xfrm>
          <a:prstGeom prst="roundRect">
            <a:avLst>
              <a:gd name="adj" fmla="val 16667"/>
            </a:avLst>
          </a:prstGeom>
          <a:noFill/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1" latinLnBrk="1" hangingPunct="1"/>
            <a:r>
              <a:rPr lang="ko-KR" altLang="en-US" sz="3200" dirty="0" smtClean="0">
                <a:solidFill>
                  <a:schemeClr val="bg1"/>
                </a:solidFill>
                <a:ea typeface="굴림" pitchFamily="50" charset="-127"/>
              </a:rPr>
              <a:t>운영방안</a:t>
            </a:r>
            <a:endParaRPr kumimoji="1" lang="en-US" altLang="ko-KR" sz="3200" b="1" dirty="0">
              <a:solidFill>
                <a:schemeClr val="bg1"/>
              </a:solidFill>
              <a:latin typeface="Arial" charset="0"/>
              <a:ea typeface="굴림" pitchFamily="50" charset="-127"/>
            </a:endParaRPr>
          </a:p>
        </p:txBody>
      </p:sp>
      <p:sp>
        <p:nvSpPr>
          <p:cNvPr id="74761" name="AutoShape 9"/>
          <p:cNvSpPr>
            <a:spLocks noChangeArrowheads="1"/>
          </p:cNvSpPr>
          <p:nvPr/>
        </p:nvSpPr>
        <p:spPr bwMode="gray">
          <a:xfrm>
            <a:off x="2408238" y="3925888"/>
            <a:ext cx="5095875" cy="466725"/>
          </a:xfrm>
          <a:prstGeom prst="roundRect">
            <a:avLst>
              <a:gd name="adj" fmla="val 16667"/>
            </a:avLst>
          </a:prstGeom>
          <a:noFill/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1" latinLnBrk="1" hangingPunct="1"/>
            <a:r>
              <a:rPr lang="ko-KR" altLang="en-US" sz="3200" dirty="0" smtClean="0">
                <a:solidFill>
                  <a:schemeClr val="bg1"/>
                </a:solidFill>
                <a:ea typeface="굴림" pitchFamily="50" charset="-127"/>
              </a:rPr>
              <a:t>운영원칙</a:t>
            </a:r>
            <a:endParaRPr kumimoji="1" lang="en-US" altLang="ko-KR" sz="3200" b="1" dirty="0">
              <a:solidFill>
                <a:schemeClr val="bg1"/>
              </a:solidFill>
              <a:latin typeface="Arial" charset="0"/>
              <a:ea typeface="굴림" pitchFamily="50" charset="-127"/>
            </a:endParaRPr>
          </a:p>
        </p:txBody>
      </p:sp>
      <p:sp>
        <p:nvSpPr>
          <p:cNvPr id="74762" name="AutoShape 10"/>
          <p:cNvSpPr>
            <a:spLocks noChangeArrowheads="1"/>
          </p:cNvSpPr>
          <p:nvPr/>
        </p:nvSpPr>
        <p:spPr bwMode="gray">
          <a:xfrm>
            <a:off x="2484438" y="4797425"/>
            <a:ext cx="5095875" cy="466725"/>
          </a:xfrm>
          <a:prstGeom prst="roundRect">
            <a:avLst>
              <a:gd name="adj" fmla="val 16667"/>
            </a:avLst>
          </a:prstGeom>
          <a:noFill/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1" latinLnBrk="1" hangingPunct="1"/>
            <a:r>
              <a:rPr lang="ko-KR" altLang="en-US" sz="3200" dirty="0" smtClean="0">
                <a:solidFill>
                  <a:schemeClr val="bg1"/>
                </a:solidFill>
                <a:ea typeface="굴림" pitchFamily="50" charset="-127"/>
              </a:rPr>
              <a:t>결론</a:t>
            </a:r>
            <a:endParaRPr kumimoji="1" lang="en-US" altLang="ko-KR" sz="3200" b="1" dirty="0">
              <a:solidFill>
                <a:srgbClr val="FFFFFF"/>
              </a:solidFill>
              <a:latin typeface="Arial" charset="0"/>
              <a:ea typeface="굴림" pitchFamily="50" charset="-127"/>
            </a:endParaRPr>
          </a:p>
        </p:txBody>
      </p:sp>
      <p:sp>
        <p:nvSpPr>
          <p:cNvPr id="74763" name="AutoShape 11"/>
          <p:cNvSpPr>
            <a:spLocks noChangeArrowheads="1"/>
          </p:cNvSpPr>
          <p:nvPr/>
        </p:nvSpPr>
        <p:spPr bwMode="gray">
          <a:xfrm>
            <a:off x="1646238" y="2076450"/>
            <a:ext cx="685800" cy="685800"/>
          </a:xfrm>
          <a:prstGeom prst="diamond">
            <a:avLst/>
          </a:prstGeom>
          <a:solidFill>
            <a:schemeClr val="hlink"/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sy="50000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altLang="ko-KR" sz="2400" b="1">
                <a:solidFill>
                  <a:srgbClr val="FFFFFF"/>
                </a:solidFill>
                <a:latin typeface="Arial" charset="0"/>
                <a:ea typeface="굴림" pitchFamily="50" charset="-127"/>
              </a:rPr>
              <a:t>1</a:t>
            </a:r>
          </a:p>
        </p:txBody>
      </p:sp>
      <p:sp>
        <p:nvSpPr>
          <p:cNvPr id="74764" name="AutoShape 12"/>
          <p:cNvSpPr>
            <a:spLocks noChangeArrowheads="1"/>
          </p:cNvSpPr>
          <p:nvPr/>
        </p:nvSpPr>
        <p:spPr bwMode="gray">
          <a:xfrm>
            <a:off x="1646238" y="2914650"/>
            <a:ext cx="685800" cy="685800"/>
          </a:xfrm>
          <a:prstGeom prst="diamond">
            <a:avLst/>
          </a:prstGeom>
          <a:solidFill>
            <a:schemeClr val="accent1"/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sy="50000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altLang="ko-KR" sz="2400" b="1">
                <a:solidFill>
                  <a:srgbClr val="FFFFFF"/>
                </a:solidFill>
                <a:latin typeface="Arial" charset="0"/>
                <a:ea typeface="굴림" pitchFamily="50" charset="-127"/>
              </a:rPr>
              <a:t>2</a:t>
            </a:r>
          </a:p>
        </p:txBody>
      </p:sp>
      <p:sp>
        <p:nvSpPr>
          <p:cNvPr id="74765" name="AutoShape 13"/>
          <p:cNvSpPr>
            <a:spLocks noChangeArrowheads="1"/>
          </p:cNvSpPr>
          <p:nvPr/>
        </p:nvSpPr>
        <p:spPr bwMode="gray">
          <a:xfrm>
            <a:off x="1646238" y="3829050"/>
            <a:ext cx="685800" cy="685800"/>
          </a:xfrm>
          <a:prstGeom prst="diamond">
            <a:avLst/>
          </a:prstGeom>
          <a:solidFill>
            <a:schemeClr val="accent2"/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sy="50000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altLang="ko-KR" sz="2400" b="1">
                <a:solidFill>
                  <a:srgbClr val="FFFFFF"/>
                </a:solidFill>
                <a:latin typeface="Arial" charset="0"/>
                <a:ea typeface="굴림" pitchFamily="50" charset="-127"/>
              </a:rPr>
              <a:t>3</a:t>
            </a:r>
          </a:p>
        </p:txBody>
      </p:sp>
      <p:sp>
        <p:nvSpPr>
          <p:cNvPr id="74766" name="AutoShape 14"/>
          <p:cNvSpPr>
            <a:spLocks noChangeArrowheads="1"/>
          </p:cNvSpPr>
          <p:nvPr/>
        </p:nvSpPr>
        <p:spPr bwMode="gray">
          <a:xfrm>
            <a:off x="1646238" y="4667250"/>
            <a:ext cx="685800" cy="685800"/>
          </a:xfrm>
          <a:prstGeom prst="diamond">
            <a:avLst/>
          </a:prstGeom>
          <a:solidFill>
            <a:schemeClr val="folHlink"/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sy="50000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altLang="ko-KR" sz="2400" b="1">
                <a:solidFill>
                  <a:srgbClr val="FFFFFF"/>
                </a:solidFill>
                <a:latin typeface="Arial" charset="0"/>
                <a:ea typeface="굴림" pitchFamily="50" charset="-127"/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AutoShape 2"/>
          <p:cNvSpPr>
            <a:spLocks noChangeArrowheads="1"/>
          </p:cNvSpPr>
          <p:nvPr/>
        </p:nvSpPr>
        <p:spPr bwMode="auto">
          <a:xfrm>
            <a:off x="5940152" y="2996952"/>
            <a:ext cx="2809428" cy="316865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ko-KR" altLang="en-US" sz="2000" b="1" dirty="0" smtClean="0">
                <a:latin typeface="Verdana" pitchFamily="34" charset="0"/>
                <a:ea typeface="굴림" pitchFamily="50" charset="-127"/>
              </a:rPr>
              <a:t>학부생의 전공 과정 심화</a:t>
            </a:r>
            <a:endParaRPr lang="en-US" altLang="ko-KR" sz="2000" b="1" dirty="0" smtClean="0">
              <a:latin typeface="Verdana" pitchFamily="34" charset="0"/>
              <a:ea typeface="굴림" pitchFamily="50" charset="-127"/>
            </a:endParaRPr>
          </a:p>
          <a:p>
            <a:endParaRPr lang="en-US" altLang="ko-KR" sz="2000" b="1" dirty="0" smtClean="0">
              <a:latin typeface="Verdana" pitchFamily="34" charset="0"/>
              <a:ea typeface="굴림" pitchFamily="50" charset="-127"/>
            </a:endParaRPr>
          </a:p>
          <a:p>
            <a:r>
              <a:rPr lang="ko-KR" altLang="en-US" sz="2000" b="1" dirty="0" smtClean="0">
                <a:latin typeface="Verdana" pitchFamily="34" charset="0"/>
                <a:ea typeface="굴림" pitchFamily="50" charset="-127"/>
              </a:rPr>
              <a:t>연구프로젝트 참여를 </a:t>
            </a:r>
            <a:endParaRPr lang="en-US" altLang="ko-KR" sz="2000" b="1" dirty="0" smtClean="0">
              <a:latin typeface="Verdana" pitchFamily="34" charset="0"/>
              <a:ea typeface="굴림" pitchFamily="50" charset="-127"/>
            </a:endParaRPr>
          </a:p>
          <a:p>
            <a:r>
              <a:rPr lang="ko-KR" altLang="en-US" sz="2000" b="1" dirty="0" smtClean="0">
                <a:latin typeface="Verdana" pitchFamily="34" charset="0"/>
                <a:ea typeface="굴림" pitchFamily="50" charset="-127"/>
              </a:rPr>
              <a:t>통한전공 연구회</a:t>
            </a:r>
            <a:endParaRPr lang="en-US" altLang="ko-KR" sz="2000" b="1" dirty="0" smtClean="0">
              <a:latin typeface="Verdana" pitchFamily="34" charset="0"/>
              <a:ea typeface="굴림" pitchFamily="50" charset="-127"/>
            </a:endParaRPr>
          </a:p>
          <a:p>
            <a:endParaRPr lang="en-US" altLang="ko-KR" sz="2000" b="1" dirty="0">
              <a:latin typeface="Verdana" pitchFamily="34" charset="0"/>
              <a:ea typeface="굴림" pitchFamily="50" charset="-127"/>
            </a:endParaRPr>
          </a:p>
          <a:p>
            <a:r>
              <a:rPr lang="ko-KR" altLang="en-US" sz="2000" b="1" dirty="0" err="1" smtClean="0">
                <a:latin typeface="Verdana" pitchFamily="34" charset="0"/>
                <a:ea typeface="굴림" pitchFamily="50" charset="-127"/>
              </a:rPr>
              <a:t>스터디그룹</a:t>
            </a:r>
            <a:r>
              <a:rPr lang="en-US" altLang="ko-KR" sz="2000" b="1" dirty="0" smtClean="0">
                <a:latin typeface="Verdana" pitchFamily="34" charset="0"/>
                <a:ea typeface="굴림" pitchFamily="50" charset="-127"/>
              </a:rPr>
              <a:t>, Lab., </a:t>
            </a:r>
          </a:p>
          <a:p>
            <a:r>
              <a:rPr lang="ko-KR" altLang="en-US" sz="2000" b="1" dirty="0" smtClean="0">
                <a:latin typeface="Verdana" pitchFamily="34" charset="0"/>
                <a:ea typeface="굴림" pitchFamily="50" charset="-127"/>
              </a:rPr>
              <a:t>대학원과정 활성화</a:t>
            </a:r>
            <a:endParaRPr lang="en-US" altLang="ko-KR" sz="2000" b="1" dirty="0">
              <a:latin typeface="Verdana" pitchFamily="34" charset="0"/>
              <a:ea typeface="굴림" pitchFamily="50" charset="-127"/>
            </a:endParaRPr>
          </a:p>
        </p:txBody>
      </p:sp>
      <p:sp>
        <p:nvSpPr>
          <p:cNvPr id="75779" name="AutoShape 3"/>
          <p:cNvSpPr>
            <a:spLocks noChangeArrowheads="1"/>
          </p:cNvSpPr>
          <p:nvPr/>
        </p:nvSpPr>
        <p:spPr bwMode="auto">
          <a:xfrm>
            <a:off x="323528" y="3140968"/>
            <a:ext cx="2952378" cy="324036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altLang="ko-KR" sz="1600" b="1" dirty="0">
              <a:latin typeface="Verdana" pitchFamily="34" charset="0"/>
              <a:ea typeface="굴림" pitchFamily="50" charset="-127"/>
            </a:endParaRPr>
          </a:p>
          <a:p>
            <a:pPr latinLnBrk="1"/>
            <a:endParaRPr lang="en-US" altLang="ko-KR" sz="1600" dirty="0" smtClean="0"/>
          </a:p>
          <a:p>
            <a:r>
              <a:rPr lang="ko-KR" altLang="en-US" sz="2000" b="1" dirty="0" smtClean="0">
                <a:latin typeface="Verdana" pitchFamily="34" charset="0"/>
                <a:ea typeface="굴림" pitchFamily="50" charset="-127"/>
              </a:rPr>
              <a:t>교수와 학생의 </a:t>
            </a:r>
            <a:r>
              <a:rPr lang="ko-KR" altLang="en-US" sz="2000" b="1" dirty="0">
                <a:latin typeface="Verdana" pitchFamily="34" charset="0"/>
                <a:ea typeface="굴림" pitchFamily="50" charset="-127"/>
              </a:rPr>
              <a:t>소</a:t>
            </a:r>
            <a:r>
              <a:rPr lang="ko-KR" altLang="en-US" sz="2000" b="1" dirty="0" smtClean="0">
                <a:latin typeface="Verdana" pitchFamily="34" charset="0"/>
                <a:ea typeface="굴림" pitchFamily="50" charset="-127"/>
              </a:rPr>
              <a:t>통을 </a:t>
            </a:r>
            <a:endParaRPr lang="en-US" altLang="ko-KR" sz="2000" b="1" dirty="0" smtClean="0">
              <a:latin typeface="Verdana" pitchFamily="34" charset="0"/>
              <a:ea typeface="굴림" pitchFamily="50" charset="-127"/>
            </a:endParaRPr>
          </a:p>
          <a:p>
            <a:r>
              <a:rPr lang="ko-KR" altLang="en-US" sz="2000" b="1" dirty="0" smtClean="0">
                <a:latin typeface="Verdana" pitchFamily="34" charset="0"/>
                <a:ea typeface="굴림" pitchFamily="50" charset="-127"/>
              </a:rPr>
              <a:t>통한사제관계의 </a:t>
            </a:r>
            <a:r>
              <a:rPr lang="ko-KR" altLang="en-US" sz="2000" b="1" dirty="0" err="1" smtClean="0">
                <a:latin typeface="Verdana" pitchFamily="34" charset="0"/>
                <a:ea typeface="굴림" pitchFamily="50" charset="-127"/>
              </a:rPr>
              <a:t>친연성</a:t>
            </a:r>
            <a:r>
              <a:rPr lang="ko-KR" altLang="en-US" sz="2000" b="1" dirty="0" smtClean="0">
                <a:latin typeface="Verdana" pitchFamily="34" charset="0"/>
                <a:ea typeface="굴림" pitchFamily="50" charset="-127"/>
              </a:rPr>
              <a:t> </a:t>
            </a:r>
            <a:endParaRPr lang="en-US" altLang="ko-KR" sz="2000" b="1" dirty="0" smtClean="0">
              <a:latin typeface="Verdana" pitchFamily="34" charset="0"/>
              <a:ea typeface="굴림" pitchFamily="50" charset="-127"/>
            </a:endParaRPr>
          </a:p>
          <a:p>
            <a:r>
              <a:rPr lang="ko-KR" altLang="en-US" sz="2000" b="1" dirty="0" smtClean="0">
                <a:latin typeface="Verdana" pitchFamily="34" charset="0"/>
                <a:ea typeface="굴림" pitchFamily="50" charset="-127"/>
              </a:rPr>
              <a:t>확대</a:t>
            </a:r>
            <a:endParaRPr lang="en-US" altLang="ko-KR" sz="2000" b="1" dirty="0" smtClean="0">
              <a:latin typeface="Verdana" pitchFamily="34" charset="0"/>
              <a:ea typeface="굴림" pitchFamily="50" charset="-127"/>
            </a:endParaRPr>
          </a:p>
          <a:p>
            <a:endParaRPr lang="en-US" altLang="ko-KR" sz="2000" b="1" dirty="0" smtClean="0">
              <a:latin typeface="Verdana" pitchFamily="34" charset="0"/>
              <a:ea typeface="굴림" pitchFamily="50" charset="-127"/>
            </a:endParaRPr>
          </a:p>
          <a:p>
            <a:r>
              <a:rPr lang="ko-KR" altLang="en-US" sz="2000" b="1" dirty="0">
                <a:latin typeface="굴림" pitchFamily="50" charset="-127"/>
                <a:ea typeface="굴림" pitchFamily="50" charset="-127"/>
              </a:rPr>
              <a:t>학생상담 활성화로 면학 </a:t>
            </a:r>
            <a:endParaRPr lang="en-US" altLang="ko-KR" sz="2000" b="1" dirty="0" smtClean="0">
              <a:latin typeface="굴림" pitchFamily="50" charset="-127"/>
              <a:ea typeface="굴림" pitchFamily="50" charset="-127"/>
            </a:endParaRPr>
          </a:p>
          <a:p>
            <a:r>
              <a:rPr lang="ko-KR" altLang="en-US" sz="2000" b="1" dirty="0" smtClean="0">
                <a:latin typeface="굴림" pitchFamily="50" charset="-127"/>
                <a:ea typeface="굴림" pitchFamily="50" charset="-127"/>
              </a:rPr>
              <a:t>분위기 조성</a:t>
            </a:r>
            <a:endParaRPr lang="ko-KR" altLang="en-US" sz="2000" b="1" dirty="0">
              <a:latin typeface="굴림" pitchFamily="50" charset="-127"/>
              <a:ea typeface="굴림" pitchFamily="50" charset="-127"/>
            </a:endParaRPr>
          </a:p>
          <a:p>
            <a:endParaRPr lang="en-US" altLang="ko-KR" sz="2000" b="1" dirty="0" smtClean="0">
              <a:latin typeface="굴림" pitchFamily="50" charset="-127"/>
              <a:ea typeface="굴림" pitchFamily="50" charset="-127"/>
            </a:endParaRPr>
          </a:p>
          <a:p>
            <a:r>
              <a:rPr lang="ko-KR" altLang="en-US" sz="2000" b="1" dirty="0">
                <a:latin typeface="굴림" pitchFamily="50" charset="-127"/>
                <a:ea typeface="굴림" pitchFamily="50" charset="-127"/>
              </a:rPr>
              <a:t>진로 지도를 상시화하여 </a:t>
            </a:r>
            <a:endParaRPr lang="en-US" altLang="ko-KR" sz="2000" b="1" dirty="0" smtClean="0">
              <a:latin typeface="굴림" pitchFamily="50" charset="-127"/>
              <a:ea typeface="굴림" pitchFamily="50" charset="-127"/>
            </a:endParaRPr>
          </a:p>
          <a:p>
            <a:r>
              <a:rPr lang="ko-KR" altLang="en-US" sz="2000" b="1" dirty="0" smtClean="0">
                <a:latin typeface="굴림" pitchFamily="50" charset="-127"/>
                <a:ea typeface="굴림" pitchFamily="50" charset="-127"/>
              </a:rPr>
              <a:t>전공지식과 </a:t>
            </a:r>
            <a:r>
              <a:rPr lang="ko-KR" altLang="en-US" sz="2000" b="1" dirty="0">
                <a:latin typeface="굴림" pitchFamily="50" charset="-127"/>
                <a:ea typeface="굴림" pitchFamily="50" charset="-127"/>
              </a:rPr>
              <a:t>취업률 제고</a:t>
            </a:r>
          </a:p>
          <a:p>
            <a:endParaRPr lang="en-US" altLang="ko-KR" sz="1600" b="1" dirty="0">
              <a:latin typeface="Verdana" pitchFamily="34" charset="0"/>
              <a:ea typeface="굴림" pitchFamily="50" charset="-127"/>
            </a:endParaRPr>
          </a:p>
          <a:p>
            <a:endParaRPr lang="en-US" altLang="ko-KR" sz="1600" b="1" dirty="0">
              <a:latin typeface="Verdana" pitchFamily="34" charset="0"/>
              <a:ea typeface="굴림" pitchFamily="50" charset="-127"/>
            </a:endParaRPr>
          </a:p>
        </p:txBody>
      </p:sp>
      <p:sp>
        <p:nvSpPr>
          <p:cNvPr id="7578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 smtClean="0"/>
              <a:t>1.</a:t>
            </a:r>
            <a:r>
              <a:rPr lang="ko-KR" altLang="en-US" dirty="0" smtClean="0">
                <a:ea typeface="굴림" pitchFamily="50" charset="-127"/>
              </a:rPr>
              <a:t>목  적</a:t>
            </a:r>
            <a:endParaRPr lang="en-US" altLang="ko-KR" dirty="0">
              <a:ea typeface="굴림" pitchFamily="50" charset="-127"/>
            </a:endParaRPr>
          </a:p>
        </p:txBody>
      </p:sp>
      <p:grpSp>
        <p:nvGrpSpPr>
          <p:cNvPr id="75781" name="Group 5"/>
          <p:cNvGrpSpPr>
            <a:grpSpLocks/>
          </p:cNvGrpSpPr>
          <p:nvPr/>
        </p:nvGrpSpPr>
        <p:grpSpPr bwMode="auto">
          <a:xfrm>
            <a:off x="3132138" y="1630363"/>
            <a:ext cx="3057525" cy="1487487"/>
            <a:chOff x="1973" y="1027"/>
            <a:chExt cx="1926" cy="937"/>
          </a:xfrm>
        </p:grpSpPr>
        <p:sp>
          <p:nvSpPr>
            <p:cNvPr id="75782" name="Oval 6"/>
            <p:cNvSpPr>
              <a:spLocks noChangeArrowheads="1"/>
            </p:cNvSpPr>
            <p:nvPr/>
          </p:nvSpPr>
          <p:spPr bwMode="gray">
            <a:xfrm>
              <a:off x="1994" y="1057"/>
              <a:ext cx="1905" cy="907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63529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75783" name="Oval 7"/>
            <p:cNvSpPr>
              <a:spLocks noChangeArrowheads="1"/>
            </p:cNvSpPr>
            <p:nvPr/>
          </p:nvSpPr>
          <p:spPr bwMode="gray">
            <a:xfrm>
              <a:off x="1973" y="1027"/>
              <a:ext cx="1905" cy="907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44314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</p:grpSp>
      <p:sp>
        <p:nvSpPr>
          <p:cNvPr id="75784" name="AutoShape 8"/>
          <p:cNvSpPr>
            <a:spLocks noChangeAspect="1" noChangeArrowheads="1" noTextEdit="1"/>
          </p:cNvSpPr>
          <p:nvPr/>
        </p:nvSpPr>
        <p:spPr bwMode="gray">
          <a:xfrm>
            <a:off x="3419475" y="3140075"/>
            <a:ext cx="927100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75785" name="Freeform 9"/>
          <p:cNvSpPr>
            <a:spLocks/>
          </p:cNvSpPr>
          <p:nvPr/>
        </p:nvSpPr>
        <p:spPr bwMode="gray">
          <a:xfrm>
            <a:off x="3419475" y="3143250"/>
            <a:ext cx="920750" cy="12668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75786" name="AutoShape 10"/>
          <p:cNvSpPr>
            <a:spLocks noChangeAspect="1" noChangeArrowheads="1" noTextEdit="1"/>
          </p:cNvSpPr>
          <p:nvPr/>
        </p:nvSpPr>
        <p:spPr bwMode="gray">
          <a:xfrm flipH="1">
            <a:off x="4941888" y="3140075"/>
            <a:ext cx="927100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75787" name="Freeform 11"/>
          <p:cNvSpPr>
            <a:spLocks/>
          </p:cNvSpPr>
          <p:nvPr/>
        </p:nvSpPr>
        <p:spPr bwMode="gray">
          <a:xfrm flipH="1">
            <a:off x="4948238" y="3143250"/>
            <a:ext cx="920750" cy="12668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grpSp>
        <p:nvGrpSpPr>
          <p:cNvPr id="75788" name="Group 12"/>
          <p:cNvGrpSpPr>
            <a:grpSpLocks/>
          </p:cNvGrpSpPr>
          <p:nvPr/>
        </p:nvGrpSpPr>
        <p:grpSpPr bwMode="auto">
          <a:xfrm>
            <a:off x="3276600" y="1484313"/>
            <a:ext cx="2736850" cy="1368425"/>
            <a:chOff x="4166" y="1706"/>
            <a:chExt cx="1252" cy="1252"/>
          </a:xfrm>
        </p:grpSpPr>
        <p:sp>
          <p:nvSpPr>
            <p:cNvPr id="75789" name="Oval 13"/>
            <p:cNvSpPr>
              <a:spLocks noChangeArrowheads="1"/>
            </p:cNvSpPr>
            <p:nvPr/>
          </p:nvSpPr>
          <p:spPr bwMode="gray">
            <a:xfrm>
              <a:off x="4166" y="1706"/>
              <a:ext cx="1252" cy="125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ko-KR" altLang="en-US"/>
            </a:p>
          </p:txBody>
        </p:sp>
        <p:sp>
          <p:nvSpPr>
            <p:cNvPr id="75790" name="Oval 14"/>
            <p:cNvSpPr>
              <a:spLocks noChangeArrowheads="1"/>
            </p:cNvSpPr>
            <p:nvPr/>
          </p:nvSpPr>
          <p:spPr bwMode="gray">
            <a:xfrm>
              <a:off x="4182" y="1713"/>
              <a:ext cx="1222" cy="122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alpha val="0"/>
                  </a:schemeClr>
                </a:gs>
                <a:gs pos="100000">
                  <a:schemeClr val="hlink">
                    <a:gamma/>
                    <a:tint val="34902"/>
                    <a:invGamma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ko-KR" altLang="en-US"/>
            </a:p>
          </p:txBody>
        </p:sp>
        <p:sp>
          <p:nvSpPr>
            <p:cNvPr id="75791" name="Oval 15"/>
            <p:cNvSpPr>
              <a:spLocks noChangeArrowheads="1"/>
            </p:cNvSpPr>
            <p:nvPr/>
          </p:nvSpPr>
          <p:spPr bwMode="gray">
            <a:xfrm>
              <a:off x="4195" y="1725"/>
              <a:ext cx="1162" cy="114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79216"/>
                    <a:invGamma/>
                  </a:schemeClr>
                </a:gs>
                <a:gs pos="100000">
                  <a:schemeClr val="hlink">
                    <a:alpha val="4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ko-KR" altLang="en-US"/>
            </a:p>
          </p:txBody>
        </p:sp>
        <p:sp>
          <p:nvSpPr>
            <p:cNvPr id="75792" name="Oval 16"/>
            <p:cNvSpPr>
              <a:spLocks noChangeArrowheads="1"/>
            </p:cNvSpPr>
            <p:nvPr/>
          </p:nvSpPr>
          <p:spPr bwMode="gray">
            <a:xfrm>
              <a:off x="4263" y="1757"/>
              <a:ext cx="1033" cy="926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100000">
                  <a:schemeClr val="hlink">
                    <a:alpha val="3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ko-KR" altLang="en-US" sz="3200" b="1" dirty="0" smtClean="0">
                  <a:latin typeface="Verdana" pitchFamily="34" charset="0"/>
                  <a:ea typeface="굴림" pitchFamily="50" charset="-127"/>
                </a:rPr>
                <a:t>전공세미나</a:t>
              </a:r>
              <a:endParaRPr lang="en-US" altLang="ko-KR" sz="3200" b="1" dirty="0">
                <a:latin typeface="Verdana" pitchFamily="34" charset="0"/>
                <a:ea typeface="굴림" pitchFamily="50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AutoShape 2"/>
          <p:cNvSpPr>
            <a:spLocks noChangeArrowheads="1"/>
          </p:cNvSpPr>
          <p:nvPr/>
        </p:nvSpPr>
        <p:spPr bwMode="gray">
          <a:xfrm>
            <a:off x="1979712" y="2708920"/>
            <a:ext cx="504825" cy="576263"/>
          </a:xfrm>
          <a:prstGeom prst="chevron">
            <a:avLst>
              <a:gd name="adj" fmla="val 52514"/>
            </a:avLst>
          </a:prstGeom>
          <a:solidFill>
            <a:schemeClr val="hlink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 smtClean="0"/>
              <a:t>2.</a:t>
            </a:r>
            <a:r>
              <a:rPr lang="ko-KR" altLang="en-US" dirty="0" smtClean="0">
                <a:ea typeface="굴림" pitchFamily="50" charset="-127"/>
              </a:rPr>
              <a:t>운영방안</a:t>
            </a:r>
            <a:endParaRPr lang="ko-KR" altLang="en-US" dirty="0">
              <a:ea typeface="굴림" pitchFamily="50" charset="-127"/>
            </a:endParaRPr>
          </a:p>
        </p:txBody>
      </p:sp>
      <p:grpSp>
        <p:nvGrpSpPr>
          <p:cNvPr id="76804" name="Group 4"/>
          <p:cNvGrpSpPr>
            <a:grpSpLocks/>
          </p:cNvGrpSpPr>
          <p:nvPr/>
        </p:nvGrpSpPr>
        <p:grpSpPr bwMode="auto">
          <a:xfrm>
            <a:off x="2483768" y="1988840"/>
            <a:ext cx="1728192" cy="1872208"/>
            <a:chOff x="2200" y="1570"/>
            <a:chExt cx="1496" cy="1496"/>
          </a:xfrm>
        </p:grpSpPr>
        <p:sp>
          <p:nvSpPr>
            <p:cNvPr id="76805" name="Oval 5"/>
            <p:cNvSpPr>
              <a:spLocks noChangeArrowheads="1"/>
            </p:cNvSpPr>
            <p:nvPr/>
          </p:nvSpPr>
          <p:spPr bwMode="gray">
            <a:xfrm>
              <a:off x="2200" y="1570"/>
              <a:ext cx="1496" cy="1496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76806" name="Oval 6"/>
            <p:cNvSpPr>
              <a:spLocks noChangeArrowheads="1"/>
            </p:cNvSpPr>
            <p:nvPr/>
          </p:nvSpPr>
          <p:spPr bwMode="gray">
            <a:xfrm>
              <a:off x="2200" y="1570"/>
              <a:ext cx="1496" cy="1496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0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76807" name="Oval 7"/>
            <p:cNvSpPr>
              <a:spLocks noChangeArrowheads="1"/>
            </p:cNvSpPr>
            <p:nvPr/>
          </p:nvSpPr>
          <p:spPr bwMode="gray">
            <a:xfrm>
              <a:off x="2298" y="1668"/>
              <a:ext cx="1300" cy="130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76808" name="Oval 8"/>
            <p:cNvSpPr>
              <a:spLocks noChangeArrowheads="1"/>
            </p:cNvSpPr>
            <p:nvPr/>
          </p:nvSpPr>
          <p:spPr bwMode="gray">
            <a:xfrm>
              <a:off x="2298" y="1668"/>
              <a:ext cx="1300" cy="1300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76809" name="Oval 9"/>
            <p:cNvSpPr>
              <a:spLocks noChangeArrowheads="1"/>
            </p:cNvSpPr>
            <p:nvPr/>
          </p:nvSpPr>
          <p:spPr bwMode="gray">
            <a:xfrm>
              <a:off x="2339" y="1733"/>
              <a:ext cx="1170" cy="117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ko-KR" altLang="en-US"/>
            </a:p>
          </p:txBody>
        </p:sp>
      </p:grpSp>
      <p:sp>
        <p:nvSpPr>
          <p:cNvPr id="76810" name="Text Box 10"/>
          <p:cNvSpPr txBox="1">
            <a:spLocks noChangeArrowheads="1"/>
          </p:cNvSpPr>
          <p:nvPr/>
        </p:nvSpPr>
        <p:spPr bwMode="gray">
          <a:xfrm>
            <a:off x="7308304" y="2780928"/>
            <a:ext cx="1402948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ko-KR" altLang="en-US" dirty="0" smtClean="0">
                <a:solidFill>
                  <a:srgbClr val="FFFFFF"/>
                </a:solidFill>
                <a:latin typeface="Arial" charset="0"/>
                <a:ea typeface="굴림" pitchFamily="50" charset="-127"/>
              </a:rPr>
              <a:t>학생 </a:t>
            </a:r>
            <a:r>
              <a:rPr lang="ko-KR" altLang="en-US" dirty="0" err="1" smtClean="0">
                <a:solidFill>
                  <a:srgbClr val="FFFFFF"/>
                </a:solidFill>
                <a:latin typeface="Arial" charset="0"/>
                <a:ea typeface="굴림" pitchFamily="50" charset="-127"/>
              </a:rPr>
              <a:t>상담제</a:t>
            </a:r>
            <a:endParaRPr lang="en-US" altLang="ko-KR" dirty="0">
              <a:solidFill>
                <a:srgbClr val="FFFFFF"/>
              </a:solidFill>
              <a:latin typeface="Arial" charset="0"/>
              <a:ea typeface="굴림" pitchFamily="50" charset="-127"/>
            </a:endParaRPr>
          </a:p>
        </p:txBody>
      </p:sp>
      <p:grpSp>
        <p:nvGrpSpPr>
          <p:cNvPr id="76811" name="Group 11"/>
          <p:cNvGrpSpPr>
            <a:grpSpLocks/>
          </p:cNvGrpSpPr>
          <p:nvPr/>
        </p:nvGrpSpPr>
        <p:grpSpPr bwMode="auto">
          <a:xfrm>
            <a:off x="7092280" y="2060848"/>
            <a:ext cx="1872208" cy="1872208"/>
            <a:chOff x="2200" y="1570"/>
            <a:chExt cx="1496" cy="1496"/>
          </a:xfrm>
        </p:grpSpPr>
        <p:sp>
          <p:nvSpPr>
            <p:cNvPr id="76812" name="Oval 12"/>
            <p:cNvSpPr>
              <a:spLocks noChangeArrowheads="1"/>
            </p:cNvSpPr>
            <p:nvPr/>
          </p:nvSpPr>
          <p:spPr bwMode="gray">
            <a:xfrm>
              <a:off x="2200" y="1570"/>
              <a:ext cx="1496" cy="1496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0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76813" name="Oval 13"/>
            <p:cNvSpPr>
              <a:spLocks noChangeArrowheads="1"/>
            </p:cNvSpPr>
            <p:nvPr/>
          </p:nvSpPr>
          <p:spPr bwMode="gray">
            <a:xfrm>
              <a:off x="2200" y="1570"/>
              <a:ext cx="1496" cy="1496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shade val="0"/>
                    <a:invGamma/>
                  </a:schemeClr>
                </a:gs>
                <a:gs pos="100000">
                  <a:schemeClr val="accent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76814" name="Oval 14"/>
            <p:cNvSpPr>
              <a:spLocks noChangeArrowheads="1"/>
            </p:cNvSpPr>
            <p:nvPr/>
          </p:nvSpPr>
          <p:spPr bwMode="gray">
            <a:xfrm>
              <a:off x="2298" y="1668"/>
              <a:ext cx="1300" cy="1300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shade val="54118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76815" name="Oval 15"/>
            <p:cNvSpPr>
              <a:spLocks noChangeArrowheads="1"/>
            </p:cNvSpPr>
            <p:nvPr/>
          </p:nvSpPr>
          <p:spPr bwMode="gray">
            <a:xfrm>
              <a:off x="2298" y="1668"/>
              <a:ext cx="1300" cy="1300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76816" name="Oval 16"/>
            <p:cNvSpPr>
              <a:spLocks noChangeArrowheads="1"/>
            </p:cNvSpPr>
            <p:nvPr/>
          </p:nvSpPr>
          <p:spPr bwMode="gray">
            <a:xfrm>
              <a:off x="2363" y="1733"/>
              <a:ext cx="1170" cy="1170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ko-KR" altLang="en-US"/>
            </a:p>
          </p:txBody>
        </p:sp>
      </p:grpSp>
      <p:sp>
        <p:nvSpPr>
          <p:cNvPr id="76817" name="Text Box 17"/>
          <p:cNvSpPr txBox="1">
            <a:spLocks noChangeArrowheads="1"/>
          </p:cNvSpPr>
          <p:nvPr/>
        </p:nvSpPr>
        <p:spPr bwMode="gray">
          <a:xfrm>
            <a:off x="179512" y="2780928"/>
            <a:ext cx="1659429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ko-KR" altLang="en-US" dirty="0" smtClean="0">
                <a:solidFill>
                  <a:srgbClr val="FFFFFF"/>
                </a:solidFill>
                <a:latin typeface="Arial" charset="0"/>
                <a:ea typeface="굴림" pitchFamily="50" charset="-127"/>
              </a:rPr>
              <a:t>신입생 </a:t>
            </a:r>
            <a:r>
              <a:rPr lang="en-US" altLang="ko-KR" dirty="0" smtClean="0">
                <a:solidFill>
                  <a:srgbClr val="FFFFFF"/>
                </a:solidFill>
                <a:latin typeface="Arial" charset="0"/>
                <a:ea typeface="굴림" pitchFamily="50" charset="-127"/>
              </a:rPr>
              <a:t>OT/MT</a:t>
            </a:r>
            <a:endParaRPr lang="en-US" altLang="ko-KR" dirty="0">
              <a:solidFill>
                <a:srgbClr val="FFFFFF"/>
              </a:solidFill>
              <a:latin typeface="Arial" charset="0"/>
              <a:ea typeface="굴림" pitchFamily="50" charset="-127"/>
            </a:endParaRPr>
          </a:p>
        </p:txBody>
      </p:sp>
      <p:grpSp>
        <p:nvGrpSpPr>
          <p:cNvPr id="76818" name="Group 18"/>
          <p:cNvGrpSpPr>
            <a:grpSpLocks/>
          </p:cNvGrpSpPr>
          <p:nvPr/>
        </p:nvGrpSpPr>
        <p:grpSpPr bwMode="auto">
          <a:xfrm>
            <a:off x="4716016" y="2060848"/>
            <a:ext cx="1800200" cy="1872208"/>
            <a:chOff x="2200" y="1570"/>
            <a:chExt cx="1496" cy="1496"/>
          </a:xfrm>
        </p:grpSpPr>
        <p:sp>
          <p:nvSpPr>
            <p:cNvPr id="76819" name="Oval 19"/>
            <p:cNvSpPr>
              <a:spLocks noChangeArrowheads="1"/>
            </p:cNvSpPr>
            <p:nvPr/>
          </p:nvSpPr>
          <p:spPr bwMode="gray">
            <a:xfrm>
              <a:off x="2200" y="1570"/>
              <a:ext cx="1496" cy="1496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76820" name="Oval 20"/>
            <p:cNvSpPr>
              <a:spLocks noChangeArrowheads="1"/>
            </p:cNvSpPr>
            <p:nvPr/>
          </p:nvSpPr>
          <p:spPr bwMode="gray">
            <a:xfrm>
              <a:off x="2200" y="1570"/>
              <a:ext cx="1496" cy="1496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0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76821" name="Oval 21"/>
            <p:cNvSpPr>
              <a:spLocks noChangeArrowheads="1"/>
            </p:cNvSpPr>
            <p:nvPr/>
          </p:nvSpPr>
          <p:spPr bwMode="gray">
            <a:xfrm>
              <a:off x="2298" y="1668"/>
              <a:ext cx="1300" cy="1300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54118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76822" name="Oval 22"/>
            <p:cNvSpPr>
              <a:spLocks noChangeArrowheads="1"/>
            </p:cNvSpPr>
            <p:nvPr/>
          </p:nvSpPr>
          <p:spPr bwMode="gray">
            <a:xfrm>
              <a:off x="2298" y="1668"/>
              <a:ext cx="1300" cy="1300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76823" name="Oval 23"/>
            <p:cNvSpPr>
              <a:spLocks noChangeArrowheads="1"/>
            </p:cNvSpPr>
            <p:nvPr/>
          </p:nvSpPr>
          <p:spPr bwMode="gray">
            <a:xfrm>
              <a:off x="2363" y="1733"/>
              <a:ext cx="1170" cy="1170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ko-KR" altLang="en-US"/>
            </a:p>
          </p:txBody>
        </p:sp>
      </p:grpSp>
      <p:sp>
        <p:nvSpPr>
          <p:cNvPr id="76824" name="Text Box 24"/>
          <p:cNvSpPr txBox="1">
            <a:spLocks noChangeArrowheads="1"/>
          </p:cNvSpPr>
          <p:nvPr/>
        </p:nvSpPr>
        <p:spPr bwMode="gray">
          <a:xfrm>
            <a:off x="4716016" y="2708920"/>
            <a:ext cx="1723549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ko-KR" altLang="en-US" sz="2400" dirty="0" smtClean="0">
                <a:solidFill>
                  <a:srgbClr val="FFFFFF"/>
                </a:solidFill>
                <a:latin typeface="Arial" charset="0"/>
                <a:ea typeface="굴림" pitchFamily="50" charset="-127"/>
              </a:rPr>
              <a:t>전공세미나</a:t>
            </a:r>
            <a:endParaRPr lang="en-US" altLang="ko-KR" sz="2400" dirty="0">
              <a:solidFill>
                <a:srgbClr val="FFFFFF"/>
              </a:solidFill>
              <a:latin typeface="Arial" charset="0"/>
              <a:ea typeface="굴림" pitchFamily="50" charset="-127"/>
            </a:endParaRPr>
          </a:p>
        </p:txBody>
      </p:sp>
      <p:sp>
        <p:nvSpPr>
          <p:cNvPr id="76825" name="AutoShape 25"/>
          <p:cNvSpPr>
            <a:spLocks noChangeArrowheads="1"/>
          </p:cNvSpPr>
          <p:nvPr/>
        </p:nvSpPr>
        <p:spPr bwMode="gray">
          <a:xfrm>
            <a:off x="4211960" y="2708920"/>
            <a:ext cx="504825" cy="576263"/>
          </a:xfrm>
          <a:prstGeom prst="chevron">
            <a:avLst>
              <a:gd name="adj" fmla="val 52514"/>
            </a:avLst>
          </a:prstGeom>
          <a:solidFill>
            <a:schemeClr val="accent1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76826" name="AutoShape 26"/>
          <p:cNvSpPr>
            <a:spLocks noChangeArrowheads="1"/>
          </p:cNvSpPr>
          <p:nvPr/>
        </p:nvSpPr>
        <p:spPr bwMode="auto">
          <a:xfrm>
            <a:off x="107504" y="4725144"/>
            <a:ext cx="2016125" cy="1656184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ko-KR" altLang="en-US" sz="2000" b="1" dirty="0" smtClean="0">
                <a:latin typeface="Verdana" pitchFamily="34" charset="0"/>
                <a:ea typeface="굴림" pitchFamily="50" charset="-127"/>
              </a:rPr>
              <a:t>전공정보제공</a:t>
            </a:r>
            <a:endParaRPr lang="en-US" altLang="ko-KR" sz="2000" b="1" dirty="0" smtClean="0">
              <a:latin typeface="Verdana" pitchFamily="34" charset="0"/>
              <a:ea typeface="굴림" pitchFamily="50" charset="-127"/>
            </a:endParaRPr>
          </a:p>
          <a:p>
            <a:pPr algn="ctr"/>
            <a:r>
              <a:rPr lang="ko-KR" altLang="en-US" sz="2000" b="1" dirty="0" smtClean="0">
                <a:latin typeface="Verdana" pitchFamily="34" charset="0"/>
                <a:ea typeface="굴림" pitchFamily="50" charset="-127"/>
              </a:rPr>
              <a:t>지도교수 신청</a:t>
            </a:r>
            <a:endParaRPr lang="en-US" altLang="ko-KR" sz="2000" b="1" dirty="0" smtClean="0">
              <a:latin typeface="Verdana" pitchFamily="34" charset="0"/>
              <a:ea typeface="굴림" pitchFamily="50" charset="-127"/>
            </a:endParaRPr>
          </a:p>
          <a:p>
            <a:pPr algn="ctr"/>
            <a:r>
              <a:rPr lang="ko-KR" altLang="en-US" sz="2000" b="1" dirty="0" smtClean="0">
                <a:latin typeface="Verdana" pitchFamily="34" charset="0"/>
                <a:ea typeface="굴림" pitchFamily="50" charset="-127"/>
              </a:rPr>
              <a:t>지도학생 배정</a:t>
            </a:r>
            <a:endParaRPr lang="en-US" altLang="ko-KR" sz="2000" b="1" dirty="0" smtClean="0">
              <a:latin typeface="Verdana" pitchFamily="34" charset="0"/>
              <a:ea typeface="굴림" pitchFamily="50" charset="-127"/>
            </a:endParaRPr>
          </a:p>
          <a:p>
            <a:pPr algn="ctr"/>
            <a:endParaRPr lang="ko-KR" altLang="en-US" b="1" dirty="0">
              <a:latin typeface="Verdana" pitchFamily="34" charset="0"/>
              <a:ea typeface="굴림" pitchFamily="50" charset="-127"/>
            </a:endParaRPr>
          </a:p>
        </p:txBody>
      </p:sp>
      <p:sp>
        <p:nvSpPr>
          <p:cNvPr id="76827" name="AutoShape 27"/>
          <p:cNvSpPr>
            <a:spLocks noChangeArrowheads="1"/>
          </p:cNvSpPr>
          <p:nvPr/>
        </p:nvSpPr>
        <p:spPr bwMode="auto">
          <a:xfrm>
            <a:off x="2339752" y="4725144"/>
            <a:ext cx="2016125" cy="1656184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ko-KR" altLang="en-US" sz="2000" b="1" dirty="0" err="1" smtClean="0">
                <a:latin typeface="Verdana" pitchFamily="34" charset="0"/>
                <a:ea typeface="굴림" pitchFamily="50" charset="-127"/>
              </a:rPr>
              <a:t>지도교수별</a:t>
            </a:r>
            <a:r>
              <a:rPr lang="ko-KR" altLang="en-US" sz="2000" b="1" dirty="0" smtClean="0">
                <a:latin typeface="Verdana" pitchFamily="34" charset="0"/>
                <a:ea typeface="굴림" pitchFamily="50" charset="-127"/>
              </a:rPr>
              <a:t> 상담</a:t>
            </a:r>
            <a:endParaRPr lang="en-US" altLang="ko-KR" sz="2000" b="1" dirty="0" smtClean="0">
              <a:latin typeface="Verdana" pitchFamily="34" charset="0"/>
              <a:ea typeface="굴림" pitchFamily="50" charset="-127"/>
            </a:endParaRPr>
          </a:p>
          <a:p>
            <a:pPr algn="ctr"/>
            <a:r>
              <a:rPr lang="ko-KR" altLang="en-US" sz="2000" b="1" dirty="0" smtClean="0">
                <a:latin typeface="Verdana" pitchFamily="34" charset="0"/>
                <a:ea typeface="굴림" pitchFamily="50" charset="-127"/>
              </a:rPr>
              <a:t>학생상담지도</a:t>
            </a:r>
            <a:endParaRPr lang="en-US" altLang="ko-KR" sz="2000" b="1" dirty="0" smtClean="0">
              <a:latin typeface="Verdana" pitchFamily="34" charset="0"/>
              <a:ea typeface="굴림" pitchFamily="50" charset="-127"/>
            </a:endParaRPr>
          </a:p>
          <a:p>
            <a:pPr algn="ctr"/>
            <a:r>
              <a:rPr lang="ko-KR" altLang="en-US" sz="2000" b="1" dirty="0" smtClean="0">
                <a:latin typeface="Verdana" pitchFamily="34" charset="0"/>
                <a:ea typeface="굴림" pitchFamily="50" charset="-127"/>
              </a:rPr>
              <a:t>수강지도 등</a:t>
            </a:r>
            <a:endParaRPr lang="ko-KR" altLang="en-US" sz="2000" b="1" dirty="0">
              <a:latin typeface="Verdana" pitchFamily="34" charset="0"/>
              <a:ea typeface="굴림" pitchFamily="50" charset="-127"/>
            </a:endParaRPr>
          </a:p>
        </p:txBody>
      </p:sp>
      <p:sp>
        <p:nvSpPr>
          <p:cNvPr id="76828" name="AutoShape 28"/>
          <p:cNvSpPr>
            <a:spLocks noChangeArrowheads="1"/>
          </p:cNvSpPr>
          <p:nvPr/>
        </p:nvSpPr>
        <p:spPr bwMode="auto">
          <a:xfrm>
            <a:off x="4572000" y="4725144"/>
            <a:ext cx="2160240" cy="1656184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ko-KR" altLang="en-US" sz="2000" b="1" dirty="0" smtClean="0">
                <a:latin typeface="Verdana" pitchFamily="34" charset="0"/>
                <a:ea typeface="굴림" pitchFamily="50" charset="-127"/>
              </a:rPr>
              <a:t>전공연구회운영</a:t>
            </a:r>
            <a:endParaRPr lang="en-US" altLang="ko-KR" sz="2000" b="1" dirty="0" smtClean="0">
              <a:latin typeface="Verdana" pitchFamily="34" charset="0"/>
              <a:ea typeface="굴림" pitchFamily="50" charset="-127"/>
            </a:endParaRPr>
          </a:p>
          <a:p>
            <a:pPr algn="ctr"/>
            <a:r>
              <a:rPr lang="ko-KR" altLang="en-US" sz="2000" b="1" dirty="0" err="1" smtClean="0">
                <a:latin typeface="Verdana" pitchFamily="34" charset="0"/>
                <a:ea typeface="굴림" pitchFamily="50" charset="-127"/>
              </a:rPr>
              <a:t>스터디그룹</a:t>
            </a:r>
            <a:endParaRPr lang="en-US" altLang="ko-KR" sz="2000" b="1" dirty="0" smtClean="0">
              <a:latin typeface="Verdana" pitchFamily="34" charset="0"/>
              <a:ea typeface="굴림" pitchFamily="50" charset="-127"/>
            </a:endParaRPr>
          </a:p>
          <a:p>
            <a:pPr algn="ctr"/>
            <a:r>
              <a:rPr lang="en-US" altLang="ko-KR" sz="2000" b="1" dirty="0" smtClean="0">
                <a:latin typeface="Verdana" pitchFamily="34" charset="0"/>
                <a:ea typeface="굴림" pitchFamily="50" charset="-127"/>
              </a:rPr>
              <a:t>Lab. </a:t>
            </a:r>
            <a:r>
              <a:rPr lang="ko-KR" altLang="en-US" sz="2000" b="1" dirty="0" smtClean="0">
                <a:latin typeface="Verdana" pitchFamily="34" charset="0"/>
                <a:ea typeface="굴림" pitchFamily="50" charset="-127"/>
              </a:rPr>
              <a:t>운영</a:t>
            </a:r>
            <a:endParaRPr lang="en-US" altLang="ko-KR" sz="2000" b="1" dirty="0" smtClean="0">
              <a:latin typeface="Verdana" pitchFamily="34" charset="0"/>
              <a:ea typeface="굴림" pitchFamily="50" charset="-127"/>
            </a:endParaRPr>
          </a:p>
          <a:p>
            <a:pPr algn="ctr"/>
            <a:r>
              <a:rPr lang="ko-KR" altLang="en-US" sz="2000" b="1" dirty="0" smtClean="0">
                <a:latin typeface="Verdana" pitchFamily="34" charset="0"/>
                <a:ea typeface="굴림" pitchFamily="50" charset="-127"/>
              </a:rPr>
              <a:t>개별 특성화</a:t>
            </a:r>
            <a:endParaRPr lang="ko-KR" altLang="en-US" sz="2000" b="1" dirty="0">
              <a:latin typeface="Verdana" pitchFamily="34" charset="0"/>
              <a:ea typeface="굴림" pitchFamily="50" charset="-127"/>
            </a:endParaRPr>
          </a:p>
        </p:txBody>
      </p:sp>
      <p:sp>
        <p:nvSpPr>
          <p:cNvPr id="31" name="AutoShape 25"/>
          <p:cNvSpPr>
            <a:spLocks noChangeArrowheads="1"/>
          </p:cNvSpPr>
          <p:nvPr/>
        </p:nvSpPr>
        <p:spPr bwMode="gray">
          <a:xfrm>
            <a:off x="6516216" y="2780928"/>
            <a:ext cx="504825" cy="576263"/>
          </a:xfrm>
          <a:prstGeom prst="chevron">
            <a:avLst>
              <a:gd name="adj" fmla="val 52514"/>
            </a:avLst>
          </a:prstGeom>
          <a:solidFill>
            <a:schemeClr val="accent1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grpSp>
        <p:nvGrpSpPr>
          <p:cNvPr id="32" name="Group 11"/>
          <p:cNvGrpSpPr>
            <a:grpSpLocks/>
          </p:cNvGrpSpPr>
          <p:nvPr/>
        </p:nvGrpSpPr>
        <p:grpSpPr bwMode="auto">
          <a:xfrm>
            <a:off x="107504" y="2060848"/>
            <a:ext cx="1872208" cy="1872208"/>
            <a:chOff x="2200" y="1570"/>
            <a:chExt cx="1496" cy="1496"/>
          </a:xfrm>
        </p:grpSpPr>
        <p:sp>
          <p:nvSpPr>
            <p:cNvPr id="33" name="Oval 12"/>
            <p:cNvSpPr>
              <a:spLocks noChangeArrowheads="1"/>
            </p:cNvSpPr>
            <p:nvPr/>
          </p:nvSpPr>
          <p:spPr bwMode="gray">
            <a:xfrm>
              <a:off x="2200" y="1570"/>
              <a:ext cx="1496" cy="1496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0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34" name="Oval 13"/>
            <p:cNvSpPr>
              <a:spLocks noChangeArrowheads="1"/>
            </p:cNvSpPr>
            <p:nvPr/>
          </p:nvSpPr>
          <p:spPr bwMode="gray">
            <a:xfrm>
              <a:off x="2200" y="1570"/>
              <a:ext cx="1496" cy="1496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shade val="0"/>
                    <a:invGamma/>
                  </a:schemeClr>
                </a:gs>
                <a:gs pos="100000">
                  <a:schemeClr val="accent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35" name="Oval 14"/>
            <p:cNvSpPr>
              <a:spLocks noChangeArrowheads="1"/>
            </p:cNvSpPr>
            <p:nvPr/>
          </p:nvSpPr>
          <p:spPr bwMode="gray">
            <a:xfrm>
              <a:off x="2298" y="1668"/>
              <a:ext cx="1300" cy="1300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shade val="54118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36" name="Oval 15"/>
            <p:cNvSpPr>
              <a:spLocks noChangeArrowheads="1"/>
            </p:cNvSpPr>
            <p:nvPr/>
          </p:nvSpPr>
          <p:spPr bwMode="gray">
            <a:xfrm>
              <a:off x="2298" y="1668"/>
              <a:ext cx="1300" cy="1300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37" name="Oval 16"/>
            <p:cNvSpPr>
              <a:spLocks noChangeArrowheads="1"/>
            </p:cNvSpPr>
            <p:nvPr/>
          </p:nvSpPr>
          <p:spPr bwMode="gray">
            <a:xfrm>
              <a:off x="2363" y="1733"/>
              <a:ext cx="1170" cy="1170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ko-KR" altLang="en-US"/>
            </a:p>
          </p:txBody>
        </p:sp>
      </p:grpSp>
      <p:sp>
        <p:nvSpPr>
          <p:cNvPr id="44" name="Text Box 10"/>
          <p:cNvSpPr txBox="1">
            <a:spLocks noChangeArrowheads="1"/>
          </p:cNvSpPr>
          <p:nvPr/>
        </p:nvSpPr>
        <p:spPr bwMode="gray">
          <a:xfrm>
            <a:off x="366428" y="2564904"/>
            <a:ext cx="1225015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ko-KR" altLang="en-US" sz="2400" dirty="0" smtClean="0">
                <a:solidFill>
                  <a:srgbClr val="FFFFFF"/>
                </a:solidFill>
                <a:latin typeface="Arial" charset="0"/>
                <a:ea typeface="굴림" pitchFamily="50" charset="-127"/>
              </a:rPr>
              <a:t>신입생</a:t>
            </a:r>
            <a:endParaRPr lang="en-US" altLang="ko-KR" sz="2400" dirty="0" smtClean="0">
              <a:solidFill>
                <a:srgbClr val="FFFFFF"/>
              </a:solidFill>
              <a:latin typeface="Arial" charset="0"/>
              <a:ea typeface="굴림" pitchFamily="50" charset="-127"/>
            </a:endParaRPr>
          </a:p>
          <a:p>
            <a:pPr algn="r"/>
            <a:r>
              <a:rPr lang="ko-KR" altLang="en-US" sz="2400" dirty="0" smtClean="0">
                <a:solidFill>
                  <a:srgbClr val="FFFFFF"/>
                </a:solidFill>
                <a:latin typeface="Arial" charset="0"/>
                <a:ea typeface="굴림" pitchFamily="50" charset="-127"/>
              </a:rPr>
              <a:t> </a:t>
            </a:r>
            <a:r>
              <a:rPr lang="en-US" altLang="ko-KR" sz="2400" dirty="0" smtClean="0">
                <a:solidFill>
                  <a:srgbClr val="FFFFFF"/>
                </a:solidFill>
                <a:latin typeface="Arial" charset="0"/>
                <a:ea typeface="굴림" pitchFamily="50" charset="-127"/>
              </a:rPr>
              <a:t>OT/MT</a:t>
            </a:r>
            <a:endParaRPr lang="en-US" altLang="ko-KR" sz="2400" dirty="0">
              <a:solidFill>
                <a:srgbClr val="FFFFFF"/>
              </a:solidFill>
              <a:latin typeface="Arial" charset="0"/>
              <a:ea typeface="굴림" pitchFamily="50" charset="-127"/>
            </a:endParaRPr>
          </a:p>
        </p:txBody>
      </p:sp>
      <p:sp>
        <p:nvSpPr>
          <p:cNvPr id="45" name="Text Box 10"/>
          <p:cNvSpPr txBox="1">
            <a:spLocks noChangeArrowheads="1"/>
          </p:cNvSpPr>
          <p:nvPr/>
        </p:nvSpPr>
        <p:spPr bwMode="gray">
          <a:xfrm>
            <a:off x="7236296" y="2564904"/>
            <a:ext cx="1656184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ko-KR" altLang="en-US" sz="2400" dirty="0" smtClean="0">
                <a:solidFill>
                  <a:srgbClr val="FFFFFF"/>
                </a:solidFill>
                <a:latin typeface="Arial" charset="0"/>
                <a:ea typeface="굴림" pitchFamily="50" charset="-127"/>
              </a:rPr>
              <a:t>취업 </a:t>
            </a:r>
            <a:endParaRPr lang="en-US" altLang="ko-KR" sz="2400" dirty="0" smtClean="0">
              <a:solidFill>
                <a:srgbClr val="FFFFFF"/>
              </a:solidFill>
              <a:latin typeface="Arial" charset="0"/>
              <a:ea typeface="굴림" pitchFamily="50" charset="-127"/>
            </a:endParaRPr>
          </a:p>
          <a:p>
            <a:pPr algn="ctr"/>
            <a:r>
              <a:rPr lang="ko-KR" altLang="en-US" sz="2400" dirty="0" smtClean="0">
                <a:solidFill>
                  <a:srgbClr val="FFFFFF"/>
                </a:solidFill>
                <a:latin typeface="Arial" charset="0"/>
                <a:ea typeface="굴림" pitchFamily="50" charset="-127"/>
              </a:rPr>
              <a:t>진로지도</a:t>
            </a:r>
            <a:endParaRPr lang="en-US" altLang="ko-KR" sz="2400" dirty="0">
              <a:solidFill>
                <a:srgbClr val="FFFFFF"/>
              </a:solidFill>
              <a:latin typeface="Arial" charset="0"/>
              <a:ea typeface="굴림" pitchFamily="50" charset="-127"/>
            </a:endParaRPr>
          </a:p>
        </p:txBody>
      </p:sp>
      <p:sp>
        <p:nvSpPr>
          <p:cNvPr id="46" name="Text Box 10"/>
          <p:cNvSpPr txBox="1">
            <a:spLocks noChangeArrowheads="1"/>
          </p:cNvSpPr>
          <p:nvPr/>
        </p:nvSpPr>
        <p:spPr bwMode="gray">
          <a:xfrm>
            <a:off x="2771800" y="2492896"/>
            <a:ext cx="1107996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ko-KR" altLang="en-US" sz="2400" dirty="0" smtClean="0">
                <a:solidFill>
                  <a:srgbClr val="FFFFFF"/>
                </a:solidFill>
                <a:latin typeface="Arial" charset="0"/>
                <a:ea typeface="굴림" pitchFamily="50" charset="-127"/>
              </a:rPr>
              <a:t>학생 </a:t>
            </a:r>
            <a:endParaRPr lang="en-US" altLang="ko-KR" sz="2400" dirty="0" smtClean="0">
              <a:solidFill>
                <a:srgbClr val="FFFFFF"/>
              </a:solidFill>
              <a:latin typeface="Arial" charset="0"/>
              <a:ea typeface="굴림" pitchFamily="50" charset="-127"/>
            </a:endParaRPr>
          </a:p>
          <a:p>
            <a:pPr algn="ctr"/>
            <a:r>
              <a:rPr lang="ko-KR" altLang="en-US" sz="2400" dirty="0" err="1" smtClean="0">
                <a:solidFill>
                  <a:srgbClr val="FFFFFF"/>
                </a:solidFill>
                <a:latin typeface="Arial" charset="0"/>
                <a:ea typeface="굴림" pitchFamily="50" charset="-127"/>
              </a:rPr>
              <a:t>상담제</a:t>
            </a:r>
            <a:endParaRPr lang="en-US" altLang="ko-KR" sz="2400" dirty="0">
              <a:solidFill>
                <a:srgbClr val="FFFFFF"/>
              </a:solidFill>
              <a:latin typeface="Arial" charset="0"/>
              <a:ea typeface="굴림" pitchFamily="50" charset="-127"/>
            </a:endParaRPr>
          </a:p>
        </p:txBody>
      </p:sp>
      <p:sp>
        <p:nvSpPr>
          <p:cNvPr id="47" name="AutoShape 26"/>
          <p:cNvSpPr>
            <a:spLocks noChangeArrowheads="1"/>
          </p:cNvSpPr>
          <p:nvPr/>
        </p:nvSpPr>
        <p:spPr bwMode="auto">
          <a:xfrm>
            <a:off x="6876256" y="4725144"/>
            <a:ext cx="2016125" cy="1656184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ko-KR" altLang="en-US" sz="2000" b="1" dirty="0" smtClean="0">
                <a:latin typeface="Verdana" pitchFamily="34" charset="0"/>
                <a:ea typeface="굴림" pitchFamily="50" charset="-127"/>
              </a:rPr>
              <a:t>취업 지도</a:t>
            </a:r>
            <a:endParaRPr lang="en-US" altLang="ko-KR" sz="2000" b="1" dirty="0" smtClean="0">
              <a:latin typeface="Verdana" pitchFamily="34" charset="0"/>
              <a:ea typeface="굴림" pitchFamily="50" charset="-127"/>
            </a:endParaRPr>
          </a:p>
          <a:p>
            <a:pPr algn="ctr"/>
            <a:r>
              <a:rPr lang="ko-KR" altLang="en-US" sz="2000" b="1" dirty="0" smtClean="0">
                <a:latin typeface="Verdana" pitchFamily="34" charset="0"/>
                <a:ea typeface="굴림" pitchFamily="50" charset="-127"/>
              </a:rPr>
              <a:t>진로지도</a:t>
            </a:r>
            <a:endParaRPr lang="en-US" altLang="ko-KR" sz="2000" b="1" dirty="0" smtClean="0">
              <a:latin typeface="Verdana" pitchFamily="34" charset="0"/>
              <a:ea typeface="굴림" pitchFamily="50" charset="-127"/>
            </a:endParaRPr>
          </a:p>
          <a:p>
            <a:pPr algn="ctr"/>
            <a:r>
              <a:rPr lang="ko-KR" altLang="en-US" sz="2000" b="1" dirty="0" smtClean="0">
                <a:latin typeface="Verdana" pitchFamily="34" charset="0"/>
                <a:ea typeface="굴림" pitchFamily="50" charset="-127"/>
              </a:rPr>
              <a:t>창업지도</a:t>
            </a:r>
            <a:endParaRPr lang="ko-KR" altLang="en-US" sz="2000" b="1" dirty="0">
              <a:latin typeface="Verdana" pitchFamily="34" charset="0"/>
              <a:ea typeface="굴림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Freeform 2"/>
          <p:cNvSpPr>
            <a:spLocks noEditPoints="1"/>
          </p:cNvSpPr>
          <p:nvPr/>
        </p:nvSpPr>
        <p:spPr bwMode="gray">
          <a:xfrm>
            <a:off x="974725" y="1685925"/>
            <a:ext cx="6408738" cy="4622800"/>
          </a:xfrm>
          <a:custGeom>
            <a:avLst/>
            <a:gdLst/>
            <a:ahLst/>
            <a:cxnLst>
              <a:cxn ang="0">
                <a:pos x="1092" y="50"/>
              </a:cxn>
              <a:cxn ang="0">
                <a:pos x="822" y="168"/>
              </a:cxn>
              <a:cxn ang="0">
                <a:pos x="594" y="300"/>
              </a:cxn>
              <a:cxn ang="0">
                <a:pos x="406" y="446"/>
              </a:cxn>
              <a:cxn ang="0">
                <a:pos x="254" y="604"/>
              </a:cxn>
              <a:cxn ang="0">
                <a:pos x="140" y="772"/>
              </a:cxn>
              <a:cxn ang="0">
                <a:pos x="60" y="944"/>
              </a:cxn>
              <a:cxn ang="0">
                <a:pos x="14" y="1122"/>
              </a:cxn>
              <a:cxn ang="0">
                <a:pos x="0" y="1300"/>
              </a:cxn>
              <a:cxn ang="0">
                <a:pos x="18" y="1476"/>
              </a:cxn>
              <a:cxn ang="0">
                <a:pos x="64" y="1650"/>
              </a:cxn>
              <a:cxn ang="0">
                <a:pos x="138" y="1818"/>
              </a:cxn>
              <a:cxn ang="0">
                <a:pos x="238" y="1978"/>
              </a:cxn>
              <a:cxn ang="0">
                <a:pos x="364" y="2126"/>
              </a:cxn>
              <a:cxn ang="0">
                <a:pos x="512" y="2262"/>
              </a:cxn>
              <a:cxn ang="0">
                <a:pos x="684" y="2382"/>
              </a:cxn>
              <a:cxn ang="0">
                <a:pos x="874" y="2484"/>
              </a:cxn>
              <a:cxn ang="0">
                <a:pos x="1086" y="2564"/>
              </a:cxn>
              <a:cxn ang="0">
                <a:pos x="1314" y="2622"/>
              </a:cxn>
              <a:cxn ang="0">
                <a:pos x="1558" y="2654"/>
              </a:cxn>
              <a:cxn ang="0">
                <a:pos x="1818" y="2658"/>
              </a:cxn>
              <a:cxn ang="0">
                <a:pos x="2090" y="2632"/>
              </a:cxn>
              <a:cxn ang="0">
                <a:pos x="2374" y="2574"/>
              </a:cxn>
              <a:cxn ang="0">
                <a:pos x="2544" y="2912"/>
              </a:cxn>
              <a:cxn ang="0">
                <a:pos x="1868" y="1552"/>
              </a:cxn>
              <a:cxn ang="0">
                <a:pos x="1956" y="1914"/>
              </a:cxn>
              <a:cxn ang="0">
                <a:pos x="1788" y="1936"/>
              </a:cxn>
              <a:cxn ang="0">
                <a:pos x="1616" y="1934"/>
              </a:cxn>
              <a:cxn ang="0">
                <a:pos x="1442" y="1912"/>
              </a:cxn>
              <a:cxn ang="0">
                <a:pos x="1272" y="1872"/>
              </a:cxn>
              <a:cxn ang="0">
                <a:pos x="1108" y="1812"/>
              </a:cxn>
              <a:cxn ang="0">
                <a:pos x="952" y="1736"/>
              </a:cxn>
              <a:cxn ang="0">
                <a:pos x="810" y="1646"/>
              </a:cxn>
              <a:cxn ang="0">
                <a:pos x="684" y="1542"/>
              </a:cxn>
              <a:cxn ang="0">
                <a:pos x="578" y="1428"/>
              </a:cxn>
              <a:cxn ang="0">
                <a:pos x="494" y="1304"/>
              </a:cxn>
              <a:cxn ang="0">
                <a:pos x="438" y="1170"/>
              </a:cxn>
              <a:cxn ang="0">
                <a:pos x="410" y="1032"/>
              </a:cxn>
              <a:cxn ang="0">
                <a:pos x="416" y="888"/>
              </a:cxn>
              <a:cxn ang="0">
                <a:pos x="460" y="742"/>
              </a:cxn>
              <a:cxn ang="0">
                <a:pos x="544" y="592"/>
              </a:cxn>
              <a:cxn ang="0">
                <a:pos x="670" y="444"/>
              </a:cxn>
              <a:cxn ang="0">
                <a:pos x="844" y="298"/>
              </a:cxn>
              <a:cxn ang="0">
                <a:pos x="1070" y="154"/>
              </a:cxn>
              <a:cxn ang="0">
                <a:pos x="1348" y="16"/>
              </a:cxn>
              <a:cxn ang="0">
                <a:pos x="1244" y="0"/>
              </a:cxn>
              <a:cxn ang="0">
                <a:pos x="2820" y="1934"/>
              </a:cxn>
              <a:cxn ang="0">
                <a:pos x="2820" y="1934"/>
              </a:cxn>
            </a:cxnLst>
            <a:rect l="0" t="0" r="r" b="b"/>
            <a:pathLst>
              <a:path w="2820" h="2912">
                <a:moveTo>
                  <a:pt x="1244" y="0"/>
                </a:moveTo>
                <a:lnTo>
                  <a:pt x="1092" y="50"/>
                </a:lnTo>
                <a:lnTo>
                  <a:pt x="952" y="106"/>
                </a:lnTo>
                <a:lnTo>
                  <a:pt x="822" y="168"/>
                </a:lnTo>
                <a:lnTo>
                  <a:pt x="704" y="232"/>
                </a:lnTo>
                <a:lnTo>
                  <a:pt x="594" y="300"/>
                </a:lnTo>
                <a:lnTo>
                  <a:pt x="494" y="372"/>
                </a:lnTo>
                <a:lnTo>
                  <a:pt x="406" y="446"/>
                </a:lnTo>
                <a:lnTo>
                  <a:pt x="324" y="524"/>
                </a:lnTo>
                <a:lnTo>
                  <a:pt x="254" y="604"/>
                </a:lnTo>
                <a:lnTo>
                  <a:pt x="192" y="686"/>
                </a:lnTo>
                <a:lnTo>
                  <a:pt x="140" y="772"/>
                </a:lnTo>
                <a:lnTo>
                  <a:pt x="96" y="856"/>
                </a:lnTo>
                <a:lnTo>
                  <a:pt x="60" y="944"/>
                </a:lnTo>
                <a:lnTo>
                  <a:pt x="32" y="1032"/>
                </a:lnTo>
                <a:lnTo>
                  <a:pt x="14" y="1122"/>
                </a:lnTo>
                <a:lnTo>
                  <a:pt x="2" y="1210"/>
                </a:lnTo>
                <a:lnTo>
                  <a:pt x="0" y="1300"/>
                </a:lnTo>
                <a:lnTo>
                  <a:pt x="4" y="1388"/>
                </a:lnTo>
                <a:lnTo>
                  <a:pt x="18" y="1476"/>
                </a:lnTo>
                <a:lnTo>
                  <a:pt x="36" y="1564"/>
                </a:lnTo>
                <a:lnTo>
                  <a:pt x="64" y="1650"/>
                </a:lnTo>
                <a:lnTo>
                  <a:pt x="96" y="1736"/>
                </a:lnTo>
                <a:lnTo>
                  <a:pt x="138" y="1818"/>
                </a:lnTo>
                <a:lnTo>
                  <a:pt x="184" y="1900"/>
                </a:lnTo>
                <a:lnTo>
                  <a:pt x="238" y="1978"/>
                </a:lnTo>
                <a:lnTo>
                  <a:pt x="298" y="2054"/>
                </a:lnTo>
                <a:lnTo>
                  <a:pt x="364" y="2126"/>
                </a:lnTo>
                <a:lnTo>
                  <a:pt x="434" y="2196"/>
                </a:lnTo>
                <a:lnTo>
                  <a:pt x="512" y="2262"/>
                </a:lnTo>
                <a:lnTo>
                  <a:pt x="596" y="2324"/>
                </a:lnTo>
                <a:lnTo>
                  <a:pt x="684" y="2382"/>
                </a:lnTo>
                <a:lnTo>
                  <a:pt x="776" y="2436"/>
                </a:lnTo>
                <a:lnTo>
                  <a:pt x="874" y="2484"/>
                </a:lnTo>
                <a:lnTo>
                  <a:pt x="978" y="2526"/>
                </a:lnTo>
                <a:lnTo>
                  <a:pt x="1086" y="2564"/>
                </a:lnTo>
                <a:lnTo>
                  <a:pt x="1198" y="2596"/>
                </a:lnTo>
                <a:lnTo>
                  <a:pt x="1314" y="2622"/>
                </a:lnTo>
                <a:lnTo>
                  <a:pt x="1434" y="2642"/>
                </a:lnTo>
                <a:lnTo>
                  <a:pt x="1558" y="2654"/>
                </a:lnTo>
                <a:lnTo>
                  <a:pt x="1686" y="2660"/>
                </a:lnTo>
                <a:lnTo>
                  <a:pt x="1818" y="2658"/>
                </a:lnTo>
                <a:lnTo>
                  <a:pt x="1952" y="2650"/>
                </a:lnTo>
                <a:lnTo>
                  <a:pt x="2090" y="2632"/>
                </a:lnTo>
                <a:lnTo>
                  <a:pt x="2230" y="2608"/>
                </a:lnTo>
                <a:lnTo>
                  <a:pt x="2374" y="2574"/>
                </a:lnTo>
                <a:lnTo>
                  <a:pt x="2542" y="2912"/>
                </a:lnTo>
                <a:lnTo>
                  <a:pt x="2544" y="2912"/>
                </a:lnTo>
                <a:lnTo>
                  <a:pt x="2820" y="1934"/>
                </a:lnTo>
                <a:lnTo>
                  <a:pt x="1868" y="1552"/>
                </a:lnTo>
                <a:lnTo>
                  <a:pt x="2036" y="1894"/>
                </a:lnTo>
                <a:lnTo>
                  <a:pt x="1956" y="1914"/>
                </a:lnTo>
                <a:lnTo>
                  <a:pt x="1872" y="1928"/>
                </a:lnTo>
                <a:lnTo>
                  <a:pt x="1788" y="1936"/>
                </a:lnTo>
                <a:lnTo>
                  <a:pt x="1702" y="1938"/>
                </a:lnTo>
                <a:lnTo>
                  <a:pt x="1616" y="1934"/>
                </a:lnTo>
                <a:lnTo>
                  <a:pt x="1528" y="1926"/>
                </a:lnTo>
                <a:lnTo>
                  <a:pt x="1442" y="1912"/>
                </a:lnTo>
                <a:lnTo>
                  <a:pt x="1356" y="1894"/>
                </a:lnTo>
                <a:lnTo>
                  <a:pt x="1272" y="1872"/>
                </a:lnTo>
                <a:lnTo>
                  <a:pt x="1188" y="1844"/>
                </a:lnTo>
                <a:lnTo>
                  <a:pt x="1108" y="1812"/>
                </a:lnTo>
                <a:lnTo>
                  <a:pt x="1028" y="1776"/>
                </a:lnTo>
                <a:lnTo>
                  <a:pt x="952" y="1736"/>
                </a:lnTo>
                <a:lnTo>
                  <a:pt x="880" y="1692"/>
                </a:lnTo>
                <a:lnTo>
                  <a:pt x="810" y="1646"/>
                </a:lnTo>
                <a:lnTo>
                  <a:pt x="744" y="1596"/>
                </a:lnTo>
                <a:lnTo>
                  <a:pt x="684" y="1542"/>
                </a:lnTo>
                <a:lnTo>
                  <a:pt x="628" y="1486"/>
                </a:lnTo>
                <a:lnTo>
                  <a:pt x="578" y="1428"/>
                </a:lnTo>
                <a:lnTo>
                  <a:pt x="532" y="1366"/>
                </a:lnTo>
                <a:lnTo>
                  <a:pt x="494" y="1304"/>
                </a:lnTo>
                <a:lnTo>
                  <a:pt x="462" y="1238"/>
                </a:lnTo>
                <a:lnTo>
                  <a:pt x="438" y="1170"/>
                </a:lnTo>
                <a:lnTo>
                  <a:pt x="420" y="1102"/>
                </a:lnTo>
                <a:lnTo>
                  <a:pt x="410" y="1032"/>
                </a:lnTo>
                <a:lnTo>
                  <a:pt x="410" y="960"/>
                </a:lnTo>
                <a:lnTo>
                  <a:pt x="416" y="888"/>
                </a:lnTo>
                <a:lnTo>
                  <a:pt x="434" y="816"/>
                </a:lnTo>
                <a:lnTo>
                  <a:pt x="460" y="742"/>
                </a:lnTo>
                <a:lnTo>
                  <a:pt x="496" y="668"/>
                </a:lnTo>
                <a:lnTo>
                  <a:pt x="544" y="592"/>
                </a:lnTo>
                <a:lnTo>
                  <a:pt x="602" y="518"/>
                </a:lnTo>
                <a:lnTo>
                  <a:pt x="670" y="444"/>
                </a:lnTo>
                <a:lnTo>
                  <a:pt x="752" y="370"/>
                </a:lnTo>
                <a:lnTo>
                  <a:pt x="844" y="298"/>
                </a:lnTo>
                <a:lnTo>
                  <a:pt x="950" y="226"/>
                </a:lnTo>
                <a:lnTo>
                  <a:pt x="1070" y="154"/>
                </a:lnTo>
                <a:lnTo>
                  <a:pt x="1202" y="84"/>
                </a:lnTo>
                <a:lnTo>
                  <a:pt x="1348" y="16"/>
                </a:lnTo>
                <a:lnTo>
                  <a:pt x="1244" y="0"/>
                </a:lnTo>
                <a:lnTo>
                  <a:pt x="1244" y="0"/>
                </a:lnTo>
                <a:lnTo>
                  <a:pt x="1244" y="0"/>
                </a:lnTo>
                <a:close/>
                <a:moveTo>
                  <a:pt x="2820" y="1934"/>
                </a:moveTo>
                <a:lnTo>
                  <a:pt x="2820" y="1934"/>
                </a:lnTo>
                <a:lnTo>
                  <a:pt x="2820" y="1934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accent1"/>
              </a:gs>
            </a:gsLst>
            <a:lin ang="5400000" scaled="1"/>
          </a:gradFill>
          <a:ln w="0">
            <a:noFill/>
            <a:prstDash val="solid"/>
            <a:round/>
            <a:headEnd/>
            <a:tailEnd/>
          </a:ln>
          <a:effectLst>
            <a:outerShdw dist="206741" dir="8249373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endParaRPr lang="ko-KR" alt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 smtClean="0"/>
              <a:t>3.</a:t>
            </a:r>
            <a:r>
              <a:rPr lang="ko-KR" altLang="en-US" dirty="0" smtClean="0">
                <a:ea typeface="굴림" pitchFamily="50" charset="-127"/>
              </a:rPr>
              <a:t>운영원칙</a:t>
            </a:r>
            <a:endParaRPr lang="ko-KR" altLang="en-US" dirty="0">
              <a:ea typeface="굴림" pitchFamily="50" charset="-127"/>
            </a:endParaRPr>
          </a:p>
        </p:txBody>
      </p:sp>
      <p:grpSp>
        <p:nvGrpSpPr>
          <p:cNvPr id="77828" name="Group 4"/>
          <p:cNvGrpSpPr>
            <a:grpSpLocks/>
          </p:cNvGrpSpPr>
          <p:nvPr/>
        </p:nvGrpSpPr>
        <p:grpSpPr bwMode="auto">
          <a:xfrm>
            <a:off x="2627784" y="4221088"/>
            <a:ext cx="2181225" cy="2380764"/>
            <a:chOff x="1610" y="1340"/>
            <a:chExt cx="2041" cy="2227"/>
          </a:xfrm>
        </p:grpSpPr>
        <p:sp>
          <p:nvSpPr>
            <p:cNvPr id="77829" name="Oval 5"/>
            <p:cNvSpPr>
              <a:spLocks noChangeArrowheads="1"/>
            </p:cNvSpPr>
            <p:nvPr/>
          </p:nvSpPr>
          <p:spPr bwMode="gray">
            <a:xfrm>
              <a:off x="1610" y="2704"/>
              <a:ext cx="2041" cy="863"/>
            </a:xfrm>
            <a:prstGeom prst="ellipse">
              <a:avLst/>
            </a:prstGeom>
            <a:gradFill rotWithShape="1">
              <a:gsLst>
                <a:gs pos="0">
                  <a:schemeClr val="tx1">
                    <a:alpha val="52000"/>
                  </a:schemeClr>
                </a:gs>
                <a:gs pos="100000">
                  <a:schemeClr val="tx1">
                    <a:gamma/>
                    <a:shade val="0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ko-KR" altLang="en-US"/>
            </a:p>
          </p:txBody>
        </p:sp>
        <p:sp>
          <p:nvSpPr>
            <p:cNvPr id="77830" name="Oval 6"/>
            <p:cNvSpPr>
              <a:spLocks noChangeArrowheads="1"/>
            </p:cNvSpPr>
            <p:nvPr/>
          </p:nvSpPr>
          <p:spPr bwMode="gray">
            <a:xfrm>
              <a:off x="1701" y="1344"/>
              <a:ext cx="1859" cy="1859"/>
            </a:xfrm>
            <a:prstGeom prst="ellipse">
              <a:avLst/>
            </a:prstGeom>
            <a:gradFill rotWithShape="1">
              <a:gsLst>
                <a:gs pos="0">
                  <a:schemeClr val="bg2">
                    <a:gamma/>
                    <a:shade val="46275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ko-KR" altLang="en-US"/>
            </a:p>
          </p:txBody>
        </p:sp>
        <p:sp>
          <p:nvSpPr>
            <p:cNvPr id="77831" name="Oval 7"/>
            <p:cNvSpPr>
              <a:spLocks noChangeArrowheads="1"/>
            </p:cNvSpPr>
            <p:nvPr/>
          </p:nvSpPr>
          <p:spPr bwMode="gray">
            <a:xfrm>
              <a:off x="1725" y="1354"/>
              <a:ext cx="1814" cy="1814"/>
            </a:xfrm>
            <a:prstGeom prst="ellipse">
              <a:avLst/>
            </a:pr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tint val="34902"/>
                    <a:invGamma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ko-KR" altLang="en-US"/>
            </a:p>
          </p:txBody>
        </p:sp>
        <p:sp>
          <p:nvSpPr>
            <p:cNvPr id="77832" name="Oval 8"/>
            <p:cNvSpPr>
              <a:spLocks noChangeArrowheads="1"/>
            </p:cNvSpPr>
            <p:nvPr/>
          </p:nvSpPr>
          <p:spPr bwMode="gray">
            <a:xfrm>
              <a:off x="1744" y="1372"/>
              <a:ext cx="1726" cy="1695"/>
            </a:xfrm>
            <a:prstGeom prst="ellipse">
              <a:avLst/>
            </a:prstGeom>
            <a:gradFill rotWithShape="1">
              <a:gsLst>
                <a:gs pos="0">
                  <a:schemeClr val="bg2">
                    <a:gamma/>
                    <a:shade val="79216"/>
                    <a:invGamma/>
                  </a:schemeClr>
                </a:gs>
                <a:gs pos="100000">
                  <a:schemeClr val="bg2">
                    <a:alpha val="48000"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ko-KR" altLang="en-US"/>
            </a:p>
          </p:txBody>
        </p:sp>
        <p:sp>
          <p:nvSpPr>
            <p:cNvPr id="77833" name="Oval 9"/>
            <p:cNvSpPr>
              <a:spLocks noChangeArrowheads="1"/>
            </p:cNvSpPr>
            <p:nvPr/>
          </p:nvSpPr>
          <p:spPr bwMode="gray">
            <a:xfrm rot="16200000">
              <a:off x="1844" y="1420"/>
              <a:ext cx="1535" cy="1375"/>
            </a:xfrm>
            <a:prstGeom prst="ellipse">
              <a:avLst/>
            </a:prstGeom>
            <a:gradFill rotWithShape="1">
              <a:gsLst>
                <a:gs pos="0">
                  <a:schemeClr val="bg2">
                    <a:gamma/>
                    <a:tint val="0"/>
                    <a:invGamma/>
                  </a:schemeClr>
                </a:gs>
                <a:gs pos="100000">
                  <a:schemeClr val="bg2">
                    <a:alpha val="38000"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algn="ctr"/>
              <a:r>
                <a:rPr lang="en-US" altLang="ko-KR" sz="3600" dirty="0" smtClean="0"/>
                <a:t>3</a:t>
              </a:r>
              <a:endParaRPr lang="ko-KR" altLang="en-US" sz="3600" dirty="0"/>
            </a:p>
          </p:txBody>
        </p:sp>
      </p:grpSp>
      <p:sp>
        <p:nvSpPr>
          <p:cNvPr id="77834" name="Text Box 10"/>
          <p:cNvSpPr txBox="1">
            <a:spLocks noChangeArrowheads="1"/>
          </p:cNvSpPr>
          <p:nvPr/>
        </p:nvSpPr>
        <p:spPr bwMode="gray">
          <a:xfrm rot="16200000">
            <a:off x="6521518" y="3223905"/>
            <a:ext cx="923330" cy="43787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eaVert" wrap="none">
            <a:spAutoFit/>
          </a:bodyPr>
          <a:lstStyle/>
          <a:p>
            <a:pPr algn="ctr"/>
            <a:r>
              <a:rPr lang="en-US" altLang="ko-KR" sz="2400" b="1" dirty="0" smtClean="0">
                <a:latin typeface="Arial" charset="0"/>
                <a:ea typeface="굴림" pitchFamily="50" charset="-127"/>
              </a:rPr>
              <a:t>Lab </a:t>
            </a:r>
            <a:r>
              <a:rPr lang="ko-KR" altLang="en-US" sz="2400" b="1" dirty="0" smtClean="0">
                <a:latin typeface="Arial" charset="0"/>
                <a:ea typeface="굴림" pitchFamily="50" charset="-127"/>
              </a:rPr>
              <a:t>또는 연구회</a:t>
            </a:r>
            <a:r>
              <a:rPr lang="en-US" altLang="ko-KR" sz="2400" b="1" dirty="0" smtClean="0">
                <a:latin typeface="Arial" charset="0"/>
                <a:ea typeface="굴림" pitchFamily="50" charset="-127"/>
              </a:rPr>
              <a:t>, </a:t>
            </a:r>
            <a:r>
              <a:rPr lang="ko-KR" altLang="en-US" sz="2400" b="1" dirty="0" smtClean="0">
                <a:latin typeface="Arial" charset="0"/>
                <a:ea typeface="굴림" pitchFamily="50" charset="-127"/>
              </a:rPr>
              <a:t>대학원 활성화</a:t>
            </a:r>
            <a:endParaRPr lang="en-US" altLang="ko-KR" sz="2400" b="1" dirty="0" smtClean="0">
              <a:latin typeface="Arial" charset="0"/>
              <a:ea typeface="굴림" pitchFamily="50" charset="-127"/>
            </a:endParaRPr>
          </a:p>
          <a:p>
            <a:pPr algn="ctr"/>
            <a:r>
              <a:rPr lang="ko-KR" altLang="en-US" sz="2400" b="1" dirty="0" smtClean="0">
                <a:latin typeface="Arial" charset="0"/>
                <a:ea typeface="굴림" pitchFamily="50" charset="-127"/>
              </a:rPr>
              <a:t>등과 연계한 운영</a:t>
            </a:r>
            <a:endParaRPr lang="en-US" altLang="ko-KR" sz="2400" b="1" dirty="0">
              <a:latin typeface="Arial" charset="0"/>
              <a:ea typeface="굴림" pitchFamily="50" charset="-127"/>
            </a:endParaRPr>
          </a:p>
        </p:txBody>
      </p:sp>
      <p:grpSp>
        <p:nvGrpSpPr>
          <p:cNvPr id="77835" name="Group 11"/>
          <p:cNvGrpSpPr>
            <a:grpSpLocks/>
          </p:cNvGrpSpPr>
          <p:nvPr/>
        </p:nvGrpSpPr>
        <p:grpSpPr bwMode="auto">
          <a:xfrm>
            <a:off x="827584" y="3281565"/>
            <a:ext cx="1744663" cy="1903656"/>
            <a:chOff x="1610" y="1340"/>
            <a:chExt cx="2041" cy="2227"/>
          </a:xfrm>
        </p:grpSpPr>
        <p:sp>
          <p:nvSpPr>
            <p:cNvPr id="77836" name="Oval 12"/>
            <p:cNvSpPr>
              <a:spLocks noChangeArrowheads="1"/>
            </p:cNvSpPr>
            <p:nvPr/>
          </p:nvSpPr>
          <p:spPr bwMode="gray">
            <a:xfrm>
              <a:off x="1610" y="2704"/>
              <a:ext cx="2041" cy="863"/>
            </a:xfrm>
            <a:prstGeom prst="ellipse">
              <a:avLst/>
            </a:prstGeom>
            <a:gradFill rotWithShape="1">
              <a:gsLst>
                <a:gs pos="0">
                  <a:schemeClr val="tx1">
                    <a:alpha val="52000"/>
                  </a:schemeClr>
                </a:gs>
                <a:gs pos="100000">
                  <a:schemeClr val="tx1">
                    <a:gamma/>
                    <a:shade val="0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ko-KR" altLang="en-US"/>
            </a:p>
          </p:txBody>
        </p:sp>
        <p:sp>
          <p:nvSpPr>
            <p:cNvPr id="77837" name="Oval 13"/>
            <p:cNvSpPr>
              <a:spLocks noChangeArrowheads="1"/>
            </p:cNvSpPr>
            <p:nvPr/>
          </p:nvSpPr>
          <p:spPr bwMode="gray">
            <a:xfrm>
              <a:off x="1701" y="1344"/>
              <a:ext cx="1859" cy="1859"/>
            </a:xfrm>
            <a:prstGeom prst="ellipse">
              <a:avLst/>
            </a:prstGeom>
            <a:gradFill rotWithShape="1">
              <a:gsLst>
                <a:gs pos="0">
                  <a:schemeClr val="bg2">
                    <a:gamma/>
                    <a:shade val="46275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ko-KR" altLang="en-US"/>
            </a:p>
          </p:txBody>
        </p:sp>
        <p:sp>
          <p:nvSpPr>
            <p:cNvPr id="77838" name="Oval 14"/>
            <p:cNvSpPr>
              <a:spLocks noChangeArrowheads="1"/>
            </p:cNvSpPr>
            <p:nvPr/>
          </p:nvSpPr>
          <p:spPr bwMode="gray">
            <a:xfrm>
              <a:off x="1725" y="1354"/>
              <a:ext cx="1814" cy="1814"/>
            </a:xfrm>
            <a:prstGeom prst="ellipse">
              <a:avLst/>
            </a:pr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tint val="34902"/>
                    <a:invGamma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ko-KR" altLang="en-US"/>
            </a:p>
          </p:txBody>
        </p:sp>
        <p:sp>
          <p:nvSpPr>
            <p:cNvPr id="77839" name="Oval 15"/>
            <p:cNvSpPr>
              <a:spLocks noChangeArrowheads="1"/>
            </p:cNvSpPr>
            <p:nvPr/>
          </p:nvSpPr>
          <p:spPr bwMode="gray">
            <a:xfrm>
              <a:off x="1744" y="1372"/>
              <a:ext cx="1726" cy="1695"/>
            </a:xfrm>
            <a:prstGeom prst="ellipse">
              <a:avLst/>
            </a:prstGeom>
            <a:gradFill rotWithShape="1">
              <a:gsLst>
                <a:gs pos="0">
                  <a:schemeClr val="bg2">
                    <a:gamma/>
                    <a:shade val="79216"/>
                    <a:invGamma/>
                  </a:schemeClr>
                </a:gs>
                <a:gs pos="100000">
                  <a:schemeClr val="bg2">
                    <a:alpha val="48000"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ko-KR" altLang="en-US"/>
            </a:p>
          </p:txBody>
        </p:sp>
        <p:sp>
          <p:nvSpPr>
            <p:cNvPr id="77840" name="Oval 16"/>
            <p:cNvSpPr>
              <a:spLocks noChangeArrowheads="1"/>
            </p:cNvSpPr>
            <p:nvPr/>
          </p:nvSpPr>
          <p:spPr bwMode="gray">
            <a:xfrm rot="16200000">
              <a:off x="1844" y="1420"/>
              <a:ext cx="1535" cy="1375"/>
            </a:xfrm>
            <a:prstGeom prst="ellipse">
              <a:avLst/>
            </a:prstGeom>
            <a:gradFill rotWithShape="1">
              <a:gsLst>
                <a:gs pos="0">
                  <a:schemeClr val="bg2">
                    <a:gamma/>
                    <a:tint val="0"/>
                    <a:invGamma/>
                  </a:schemeClr>
                </a:gs>
                <a:gs pos="100000">
                  <a:schemeClr val="bg2">
                    <a:alpha val="38000"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algn="ctr"/>
              <a:r>
                <a:rPr lang="en-US" altLang="ko-KR" sz="3200" dirty="0" smtClean="0"/>
                <a:t>2</a:t>
              </a:r>
              <a:endParaRPr lang="ko-KR" altLang="en-US" sz="3200" dirty="0"/>
            </a:p>
          </p:txBody>
        </p:sp>
      </p:grpSp>
      <p:grpSp>
        <p:nvGrpSpPr>
          <p:cNvPr id="77841" name="Group 17"/>
          <p:cNvGrpSpPr>
            <a:grpSpLocks/>
          </p:cNvGrpSpPr>
          <p:nvPr/>
        </p:nvGrpSpPr>
        <p:grpSpPr bwMode="auto">
          <a:xfrm>
            <a:off x="2051720" y="1481577"/>
            <a:ext cx="1309688" cy="1428781"/>
            <a:chOff x="1610" y="1339"/>
            <a:chExt cx="2041" cy="2228"/>
          </a:xfrm>
        </p:grpSpPr>
        <p:sp>
          <p:nvSpPr>
            <p:cNvPr id="77842" name="Oval 18"/>
            <p:cNvSpPr>
              <a:spLocks noChangeArrowheads="1"/>
            </p:cNvSpPr>
            <p:nvPr/>
          </p:nvSpPr>
          <p:spPr bwMode="gray">
            <a:xfrm>
              <a:off x="1610" y="2704"/>
              <a:ext cx="2041" cy="863"/>
            </a:xfrm>
            <a:prstGeom prst="ellipse">
              <a:avLst/>
            </a:prstGeom>
            <a:gradFill rotWithShape="1">
              <a:gsLst>
                <a:gs pos="0">
                  <a:schemeClr val="tx1">
                    <a:alpha val="52000"/>
                  </a:schemeClr>
                </a:gs>
                <a:gs pos="100000">
                  <a:schemeClr val="tx1">
                    <a:gamma/>
                    <a:shade val="0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ko-KR" altLang="en-US"/>
            </a:p>
          </p:txBody>
        </p:sp>
        <p:sp>
          <p:nvSpPr>
            <p:cNvPr id="77843" name="Oval 19"/>
            <p:cNvSpPr>
              <a:spLocks noChangeArrowheads="1"/>
            </p:cNvSpPr>
            <p:nvPr/>
          </p:nvSpPr>
          <p:spPr bwMode="gray">
            <a:xfrm>
              <a:off x="1701" y="1344"/>
              <a:ext cx="1859" cy="1859"/>
            </a:xfrm>
            <a:prstGeom prst="ellipse">
              <a:avLst/>
            </a:prstGeom>
            <a:gradFill rotWithShape="1">
              <a:gsLst>
                <a:gs pos="0">
                  <a:schemeClr val="bg2">
                    <a:gamma/>
                    <a:shade val="46275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ko-KR" altLang="en-US"/>
            </a:p>
          </p:txBody>
        </p:sp>
        <p:sp>
          <p:nvSpPr>
            <p:cNvPr id="77844" name="Oval 20"/>
            <p:cNvSpPr>
              <a:spLocks noChangeArrowheads="1"/>
            </p:cNvSpPr>
            <p:nvPr/>
          </p:nvSpPr>
          <p:spPr bwMode="gray">
            <a:xfrm>
              <a:off x="1834" y="1344"/>
              <a:ext cx="1814" cy="1814"/>
            </a:xfrm>
            <a:prstGeom prst="ellipse">
              <a:avLst/>
            </a:pr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tint val="34902"/>
                    <a:invGamma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ko-KR" altLang="en-US"/>
            </a:p>
          </p:txBody>
        </p:sp>
        <p:sp>
          <p:nvSpPr>
            <p:cNvPr id="77845" name="Oval 21"/>
            <p:cNvSpPr>
              <a:spLocks noChangeArrowheads="1"/>
            </p:cNvSpPr>
            <p:nvPr/>
          </p:nvSpPr>
          <p:spPr bwMode="gray">
            <a:xfrm rot="16200000">
              <a:off x="1743" y="1373"/>
              <a:ext cx="1727" cy="1694"/>
            </a:xfrm>
            <a:prstGeom prst="ellipse">
              <a:avLst/>
            </a:prstGeom>
            <a:gradFill rotWithShape="1">
              <a:gsLst>
                <a:gs pos="0">
                  <a:schemeClr val="bg2">
                    <a:gamma/>
                    <a:shade val="79216"/>
                    <a:invGamma/>
                  </a:schemeClr>
                </a:gs>
                <a:gs pos="100000">
                  <a:schemeClr val="bg2">
                    <a:alpha val="48000"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ko-KR" altLang="en-US"/>
            </a:p>
          </p:txBody>
        </p:sp>
        <p:sp>
          <p:nvSpPr>
            <p:cNvPr id="77846" name="Oval 22"/>
            <p:cNvSpPr>
              <a:spLocks noChangeArrowheads="1"/>
            </p:cNvSpPr>
            <p:nvPr/>
          </p:nvSpPr>
          <p:spPr bwMode="gray">
            <a:xfrm rot="16200000">
              <a:off x="1844" y="1420"/>
              <a:ext cx="1536" cy="1374"/>
            </a:xfrm>
            <a:prstGeom prst="ellipse">
              <a:avLst/>
            </a:prstGeom>
            <a:gradFill rotWithShape="1">
              <a:gsLst>
                <a:gs pos="0">
                  <a:schemeClr val="bg2">
                    <a:gamma/>
                    <a:tint val="0"/>
                    <a:invGamma/>
                  </a:schemeClr>
                </a:gs>
                <a:gs pos="100000">
                  <a:schemeClr val="bg2">
                    <a:alpha val="38000"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algn="ctr"/>
              <a:r>
                <a:rPr lang="en-US" altLang="ko-KR" sz="3200" dirty="0" smtClean="0"/>
                <a:t>1</a:t>
              </a:r>
              <a:endParaRPr lang="ko-KR" altLang="en-US" sz="3200" dirty="0"/>
            </a:p>
          </p:txBody>
        </p:sp>
      </p:grpSp>
      <p:sp>
        <p:nvSpPr>
          <p:cNvPr id="77853" name="Text Box 29"/>
          <p:cNvSpPr txBox="1">
            <a:spLocks noChangeArrowheads="1"/>
          </p:cNvSpPr>
          <p:nvPr/>
        </p:nvSpPr>
        <p:spPr bwMode="gray">
          <a:xfrm rot="16200000">
            <a:off x="5282036" y="558724"/>
            <a:ext cx="923330" cy="623183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eaVert" wrap="none">
            <a:spAutoFit/>
          </a:bodyPr>
          <a:lstStyle/>
          <a:p>
            <a:pPr algn="ctr"/>
            <a:r>
              <a:rPr lang="ko-KR" altLang="en-US" sz="2400" b="1" dirty="0" smtClean="0">
                <a:latin typeface="Arial" charset="0"/>
                <a:ea typeface="굴림" pitchFamily="50" charset="-127"/>
              </a:rPr>
              <a:t>타 프로그램과</a:t>
            </a:r>
            <a:r>
              <a:rPr lang="en-US" altLang="ko-KR" sz="2400" b="1" dirty="0" smtClean="0">
                <a:latin typeface="Arial" charset="0"/>
                <a:ea typeface="굴림" pitchFamily="50" charset="-127"/>
              </a:rPr>
              <a:t>(</a:t>
            </a:r>
            <a:r>
              <a:rPr lang="ko-KR" altLang="en-US" sz="2400" b="1" dirty="0" smtClean="0">
                <a:latin typeface="Arial" charset="0"/>
                <a:ea typeface="굴림" pitchFamily="50" charset="-127"/>
              </a:rPr>
              <a:t>전공활동</a:t>
            </a:r>
            <a:r>
              <a:rPr lang="en-US" altLang="ko-KR" sz="2400" b="1" dirty="0" smtClean="0">
                <a:latin typeface="Arial" charset="0"/>
                <a:ea typeface="굴림" pitchFamily="50" charset="-127"/>
              </a:rPr>
              <a:t>, </a:t>
            </a:r>
            <a:r>
              <a:rPr lang="ko-KR" altLang="en-US" sz="2400" b="1" dirty="0" smtClean="0">
                <a:latin typeface="Arial" charset="0"/>
                <a:ea typeface="굴림" pitchFamily="50" charset="-127"/>
              </a:rPr>
              <a:t>취업진로 사업 등</a:t>
            </a:r>
            <a:r>
              <a:rPr lang="en-US" altLang="ko-KR" sz="2400" b="1" dirty="0" smtClean="0">
                <a:latin typeface="Arial" charset="0"/>
                <a:ea typeface="굴림" pitchFamily="50" charset="-127"/>
              </a:rPr>
              <a:t>)</a:t>
            </a:r>
            <a:r>
              <a:rPr lang="ko-KR" altLang="en-US" sz="2400" b="1" dirty="0" smtClean="0">
                <a:latin typeface="Arial" charset="0"/>
                <a:ea typeface="굴림" pitchFamily="50" charset="-127"/>
              </a:rPr>
              <a:t>의 </a:t>
            </a:r>
            <a:endParaRPr lang="en-US" altLang="ko-KR" sz="2400" b="1" dirty="0" smtClean="0">
              <a:latin typeface="Arial" charset="0"/>
              <a:ea typeface="굴림" pitchFamily="50" charset="-127"/>
            </a:endParaRPr>
          </a:p>
          <a:p>
            <a:pPr algn="ctr"/>
            <a:r>
              <a:rPr lang="ko-KR" altLang="en-US" sz="2400" b="1" dirty="0" smtClean="0">
                <a:latin typeface="Arial" charset="0"/>
                <a:ea typeface="굴림" pitchFamily="50" charset="-127"/>
              </a:rPr>
              <a:t>연계를 통한 사업 성과 확대</a:t>
            </a:r>
            <a:endParaRPr lang="en-US" altLang="ko-KR" sz="2400" b="1" dirty="0">
              <a:latin typeface="Arial" charset="0"/>
              <a:ea typeface="굴림" pitchFamily="50" charset="-127"/>
            </a:endParaRPr>
          </a:p>
        </p:txBody>
      </p:sp>
      <p:sp>
        <p:nvSpPr>
          <p:cNvPr id="77854" name="Text Box 30"/>
          <p:cNvSpPr txBox="1">
            <a:spLocks noChangeArrowheads="1"/>
          </p:cNvSpPr>
          <p:nvPr/>
        </p:nvSpPr>
        <p:spPr bwMode="gray">
          <a:xfrm rot="16200000">
            <a:off x="5697485" y="-288773"/>
            <a:ext cx="553998" cy="482119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eaVert" wrap="none">
            <a:spAutoFit/>
          </a:bodyPr>
          <a:lstStyle/>
          <a:p>
            <a:pPr algn="ctr"/>
            <a:r>
              <a:rPr lang="ko-KR" altLang="en-US" sz="2400" b="1" dirty="0" smtClean="0">
                <a:latin typeface="Arial" charset="0"/>
                <a:ea typeface="굴림" pitchFamily="50" charset="-127"/>
              </a:rPr>
              <a:t>교수 및 학생의 적극적</a:t>
            </a:r>
            <a:r>
              <a:rPr lang="en-US" altLang="ko-KR" sz="2400" b="1" dirty="0" smtClean="0">
                <a:latin typeface="Arial" charset="0"/>
                <a:ea typeface="굴림" pitchFamily="50" charset="-127"/>
              </a:rPr>
              <a:t>, </a:t>
            </a:r>
            <a:r>
              <a:rPr lang="ko-KR" altLang="en-US" sz="2400" b="1" dirty="0" smtClean="0">
                <a:latin typeface="Arial" charset="0"/>
                <a:ea typeface="굴림" pitchFamily="50" charset="-127"/>
              </a:rPr>
              <a:t>자발적 참여</a:t>
            </a:r>
            <a:endParaRPr lang="en-US" altLang="ko-KR" sz="2400" b="1" dirty="0">
              <a:latin typeface="Arial" charset="0"/>
              <a:ea typeface="굴림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AutoShape 2"/>
          <p:cNvSpPr>
            <a:spLocks noChangeArrowheads="1"/>
          </p:cNvSpPr>
          <p:nvPr/>
        </p:nvSpPr>
        <p:spPr bwMode="gray">
          <a:xfrm rot="-2345791">
            <a:off x="4932363" y="2549525"/>
            <a:ext cx="792162" cy="288925"/>
          </a:xfrm>
          <a:prstGeom prst="rightArrow">
            <a:avLst>
              <a:gd name="adj1" fmla="val 35167"/>
              <a:gd name="adj2" fmla="val 111028"/>
            </a:avLst>
          </a:prstGeom>
          <a:gradFill rotWithShape="1">
            <a:gsLst>
              <a:gs pos="0">
                <a:schemeClr val="tx1">
                  <a:gamma/>
                  <a:tint val="0"/>
                  <a:invGamma/>
                </a:schemeClr>
              </a:gs>
              <a:gs pos="100000">
                <a:schemeClr val="tx1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78851" name="AutoShape 3"/>
          <p:cNvSpPr>
            <a:spLocks noChangeArrowheads="1"/>
          </p:cNvSpPr>
          <p:nvPr/>
        </p:nvSpPr>
        <p:spPr bwMode="gray">
          <a:xfrm rot="2851765">
            <a:off x="4933156" y="4420394"/>
            <a:ext cx="792163" cy="288925"/>
          </a:xfrm>
          <a:prstGeom prst="rightArrow">
            <a:avLst>
              <a:gd name="adj1" fmla="val 35167"/>
              <a:gd name="adj2" fmla="val 111029"/>
            </a:avLst>
          </a:prstGeom>
          <a:gradFill rotWithShape="1">
            <a:gsLst>
              <a:gs pos="0">
                <a:schemeClr val="tx1">
                  <a:gamma/>
                  <a:tint val="0"/>
                  <a:invGamma/>
                </a:schemeClr>
              </a:gs>
              <a:gs pos="100000">
                <a:schemeClr val="tx1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78852" name="AutoShape 4"/>
          <p:cNvSpPr>
            <a:spLocks noChangeArrowheads="1"/>
          </p:cNvSpPr>
          <p:nvPr/>
        </p:nvSpPr>
        <p:spPr bwMode="gray">
          <a:xfrm rot="35246895">
            <a:off x="3456781" y="2585244"/>
            <a:ext cx="792163" cy="288925"/>
          </a:xfrm>
          <a:prstGeom prst="rightArrow">
            <a:avLst>
              <a:gd name="adj1" fmla="val 35167"/>
              <a:gd name="adj2" fmla="val 111029"/>
            </a:avLst>
          </a:prstGeom>
          <a:gradFill rotWithShape="1">
            <a:gsLst>
              <a:gs pos="0">
                <a:schemeClr val="tx1">
                  <a:gamma/>
                  <a:tint val="0"/>
                  <a:invGamma/>
                </a:schemeClr>
              </a:gs>
              <a:gs pos="100000">
                <a:schemeClr val="tx1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78853" name="AutoShape 5"/>
          <p:cNvSpPr>
            <a:spLocks noChangeArrowheads="1"/>
          </p:cNvSpPr>
          <p:nvPr/>
        </p:nvSpPr>
        <p:spPr bwMode="gray">
          <a:xfrm rot="7687744">
            <a:off x="3528219" y="4528344"/>
            <a:ext cx="792163" cy="288925"/>
          </a:xfrm>
          <a:prstGeom prst="rightArrow">
            <a:avLst>
              <a:gd name="adj1" fmla="val 35167"/>
              <a:gd name="adj2" fmla="val 111029"/>
            </a:avLst>
          </a:prstGeom>
          <a:gradFill rotWithShape="1">
            <a:gsLst>
              <a:gs pos="0">
                <a:schemeClr val="tx1">
                  <a:gamma/>
                  <a:tint val="0"/>
                  <a:invGamma/>
                </a:schemeClr>
              </a:gs>
              <a:gs pos="100000">
                <a:schemeClr val="tx1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78854" name="AutoShape 6"/>
          <p:cNvSpPr>
            <a:spLocks noChangeArrowheads="1"/>
          </p:cNvSpPr>
          <p:nvPr/>
        </p:nvSpPr>
        <p:spPr bwMode="gray">
          <a:xfrm>
            <a:off x="5364163" y="3484563"/>
            <a:ext cx="792162" cy="288925"/>
          </a:xfrm>
          <a:prstGeom prst="rightArrow">
            <a:avLst>
              <a:gd name="adj1" fmla="val 35167"/>
              <a:gd name="adj2" fmla="val 111028"/>
            </a:avLst>
          </a:prstGeom>
          <a:gradFill rotWithShape="1">
            <a:gsLst>
              <a:gs pos="0">
                <a:schemeClr val="tx1">
                  <a:gamma/>
                  <a:tint val="0"/>
                  <a:invGamma/>
                </a:schemeClr>
              </a:gs>
              <a:gs pos="100000">
                <a:schemeClr val="tx1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78855" name="AutoShape 7"/>
          <p:cNvSpPr>
            <a:spLocks noChangeArrowheads="1"/>
          </p:cNvSpPr>
          <p:nvPr/>
        </p:nvSpPr>
        <p:spPr bwMode="gray">
          <a:xfrm rot="-10800000">
            <a:off x="2987675" y="3519488"/>
            <a:ext cx="863600" cy="288925"/>
          </a:xfrm>
          <a:prstGeom prst="rightArrow">
            <a:avLst>
              <a:gd name="adj1" fmla="val 35167"/>
              <a:gd name="adj2" fmla="val 121041"/>
            </a:avLst>
          </a:prstGeom>
          <a:gradFill rotWithShape="1">
            <a:gsLst>
              <a:gs pos="0">
                <a:schemeClr val="tx1">
                  <a:gamma/>
                  <a:tint val="0"/>
                  <a:invGamma/>
                </a:schemeClr>
              </a:gs>
              <a:gs pos="100000">
                <a:schemeClr val="tx1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78856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굴림" pitchFamily="50" charset="-127"/>
              </a:rPr>
              <a:t>1)</a:t>
            </a:r>
            <a:r>
              <a:rPr lang="ko-KR" altLang="en-US" dirty="0" smtClean="0">
                <a:ea typeface="굴림" pitchFamily="50" charset="-127"/>
              </a:rPr>
              <a:t>이수단위</a:t>
            </a:r>
            <a:endParaRPr lang="en-US" altLang="ko-KR" dirty="0">
              <a:ea typeface="굴림" pitchFamily="50" charset="-127"/>
            </a:endParaRPr>
          </a:p>
        </p:txBody>
      </p:sp>
      <p:sp>
        <p:nvSpPr>
          <p:cNvPr id="78857" name="Oval 9"/>
          <p:cNvSpPr>
            <a:spLocks noChangeArrowheads="1"/>
          </p:cNvSpPr>
          <p:nvPr/>
        </p:nvSpPr>
        <p:spPr bwMode="gray">
          <a:xfrm>
            <a:off x="2700338" y="1757363"/>
            <a:ext cx="3743325" cy="3744912"/>
          </a:xfrm>
          <a:prstGeom prst="ellips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ko-KR" altLang="en-US"/>
          </a:p>
        </p:txBody>
      </p:sp>
      <p:grpSp>
        <p:nvGrpSpPr>
          <p:cNvPr id="78858" name="Group 10"/>
          <p:cNvGrpSpPr>
            <a:grpSpLocks/>
          </p:cNvGrpSpPr>
          <p:nvPr/>
        </p:nvGrpSpPr>
        <p:grpSpPr bwMode="auto">
          <a:xfrm>
            <a:off x="3563888" y="2636912"/>
            <a:ext cx="1946275" cy="1949450"/>
            <a:chOff x="2200" y="1570"/>
            <a:chExt cx="1496" cy="1496"/>
          </a:xfrm>
        </p:grpSpPr>
        <p:sp>
          <p:nvSpPr>
            <p:cNvPr id="78859" name="Oval 11"/>
            <p:cNvSpPr>
              <a:spLocks noChangeArrowheads="1"/>
            </p:cNvSpPr>
            <p:nvPr/>
          </p:nvSpPr>
          <p:spPr bwMode="gray">
            <a:xfrm>
              <a:off x="2200" y="1570"/>
              <a:ext cx="1496" cy="1496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78860" name="Oval 12"/>
            <p:cNvSpPr>
              <a:spLocks noChangeArrowheads="1"/>
            </p:cNvSpPr>
            <p:nvPr/>
          </p:nvSpPr>
          <p:spPr bwMode="gray">
            <a:xfrm>
              <a:off x="2200" y="1570"/>
              <a:ext cx="1496" cy="1496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0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78861" name="Oval 13"/>
            <p:cNvSpPr>
              <a:spLocks noChangeArrowheads="1"/>
            </p:cNvSpPr>
            <p:nvPr/>
          </p:nvSpPr>
          <p:spPr bwMode="gray">
            <a:xfrm>
              <a:off x="2298" y="1668"/>
              <a:ext cx="1300" cy="130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78862" name="Oval 14"/>
            <p:cNvSpPr>
              <a:spLocks noChangeArrowheads="1"/>
            </p:cNvSpPr>
            <p:nvPr/>
          </p:nvSpPr>
          <p:spPr bwMode="gray">
            <a:xfrm>
              <a:off x="2298" y="1668"/>
              <a:ext cx="1300" cy="1300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78863" name="Oval 15"/>
            <p:cNvSpPr>
              <a:spLocks noChangeArrowheads="1"/>
            </p:cNvSpPr>
            <p:nvPr/>
          </p:nvSpPr>
          <p:spPr bwMode="gray">
            <a:xfrm>
              <a:off x="2363" y="1733"/>
              <a:ext cx="1170" cy="117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ko-KR" altLang="en-US"/>
            </a:p>
          </p:txBody>
        </p:sp>
      </p:grpSp>
      <p:sp>
        <p:nvSpPr>
          <p:cNvPr id="78864" name="Text Box 16"/>
          <p:cNvSpPr txBox="1">
            <a:spLocks noChangeArrowheads="1"/>
          </p:cNvSpPr>
          <p:nvPr/>
        </p:nvSpPr>
        <p:spPr bwMode="gray">
          <a:xfrm>
            <a:off x="251520" y="3140968"/>
            <a:ext cx="2201245" cy="9541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2" dist="76200" dir="10800000">
              <a:schemeClr val="bg2">
                <a:alpha val="50000"/>
              </a:schemeClr>
            </a:prstShdw>
          </a:effectLst>
        </p:spPr>
        <p:txBody>
          <a:bodyPr wrap="none">
            <a:spAutoFit/>
          </a:bodyPr>
          <a:lstStyle/>
          <a:p>
            <a:pPr algn="ctr"/>
            <a:r>
              <a:rPr lang="ko-KR" altLang="en-US" sz="2800" b="1" dirty="0" smtClean="0">
                <a:latin typeface="Verdana" pitchFamily="34" charset="0"/>
                <a:ea typeface="굴림" pitchFamily="50" charset="-127"/>
              </a:rPr>
              <a:t>의</a:t>
            </a:r>
            <a:r>
              <a:rPr lang="en-US" altLang="ko-KR" sz="2800" b="1" dirty="0" smtClean="0">
                <a:latin typeface="Verdana" pitchFamily="34" charset="0"/>
                <a:ea typeface="굴림" pitchFamily="50" charset="-127"/>
              </a:rPr>
              <a:t>, </a:t>
            </a:r>
            <a:r>
              <a:rPr lang="ko-KR" altLang="en-US" sz="2800" b="1" dirty="0" smtClean="0">
                <a:latin typeface="Verdana" pitchFamily="34" charset="0"/>
                <a:ea typeface="굴림" pitchFamily="50" charset="-127"/>
              </a:rPr>
              <a:t>치대계열</a:t>
            </a:r>
            <a:endParaRPr lang="en-US" altLang="ko-KR" sz="2800" b="1" dirty="0" smtClean="0">
              <a:latin typeface="Verdana" pitchFamily="34" charset="0"/>
              <a:ea typeface="굴림" pitchFamily="50" charset="-127"/>
            </a:endParaRPr>
          </a:p>
          <a:p>
            <a:pPr algn="ctr"/>
            <a:r>
              <a:rPr lang="ko-KR" altLang="en-US" sz="2800" b="1" dirty="0">
                <a:latin typeface="Verdana" pitchFamily="34" charset="0"/>
                <a:ea typeface="굴림" pitchFamily="50" charset="-127"/>
              </a:rPr>
              <a:t>제</a:t>
            </a:r>
            <a:r>
              <a:rPr lang="ko-KR" altLang="en-US" sz="2800" b="1" dirty="0" smtClean="0">
                <a:latin typeface="Verdana" pitchFamily="34" charset="0"/>
                <a:ea typeface="굴림" pitchFamily="50" charset="-127"/>
              </a:rPr>
              <a:t>외대상</a:t>
            </a:r>
            <a:endParaRPr lang="en-US" altLang="ko-KR" sz="2800" b="1" dirty="0">
              <a:latin typeface="Verdana" pitchFamily="34" charset="0"/>
              <a:ea typeface="굴림" pitchFamily="50" charset="-127"/>
            </a:endParaRPr>
          </a:p>
        </p:txBody>
      </p:sp>
      <p:sp>
        <p:nvSpPr>
          <p:cNvPr id="78865" name="Text Box 17"/>
          <p:cNvSpPr txBox="1">
            <a:spLocks noChangeArrowheads="1"/>
          </p:cNvSpPr>
          <p:nvPr/>
        </p:nvSpPr>
        <p:spPr bwMode="gray">
          <a:xfrm>
            <a:off x="1178244" y="5284788"/>
            <a:ext cx="2691764" cy="9541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2" dist="76200" dir="10800000">
              <a:schemeClr val="bg2">
                <a:alpha val="50000"/>
              </a:schemeClr>
            </a:prstShdw>
          </a:effectLst>
        </p:spPr>
        <p:txBody>
          <a:bodyPr wrap="none">
            <a:spAutoFit/>
          </a:bodyPr>
          <a:lstStyle/>
          <a:p>
            <a:pPr algn="ctr"/>
            <a:r>
              <a:rPr lang="ko-KR" altLang="en-US" sz="2800" b="1" dirty="0" smtClean="0">
                <a:latin typeface="Verdana" pitchFamily="34" charset="0"/>
                <a:ea typeface="굴림" pitchFamily="50" charset="-127"/>
              </a:rPr>
              <a:t>공대계열</a:t>
            </a:r>
            <a:endParaRPr lang="en-US" altLang="ko-KR" sz="2800" b="1" dirty="0" smtClean="0">
              <a:latin typeface="Verdana" pitchFamily="34" charset="0"/>
              <a:ea typeface="굴림" pitchFamily="50" charset="-127"/>
            </a:endParaRPr>
          </a:p>
          <a:p>
            <a:pPr algn="ctr"/>
            <a:r>
              <a:rPr lang="ko-KR" altLang="en-US" sz="2800" b="1" dirty="0" smtClean="0">
                <a:latin typeface="Verdana" pitchFamily="34" charset="0"/>
                <a:ea typeface="굴림" pitchFamily="50" charset="-127"/>
              </a:rPr>
              <a:t>제외대상</a:t>
            </a:r>
            <a:r>
              <a:rPr lang="en-US" altLang="ko-KR" sz="2800" b="1" dirty="0" smtClean="0">
                <a:latin typeface="Verdana" pitchFamily="34" charset="0"/>
                <a:ea typeface="굴림" pitchFamily="50" charset="-127"/>
              </a:rPr>
              <a:t>(</a:t>
            </a:r>
            <a:r>
              <a:rPr lang="ko-KR" altLang="en-US" sz="2800" b="1" dirty="0" smtClean="0">
                <a:latin typeface="Verdana" pitchFamily="34" charset="0"/>
                <a:ea typeface="굴림" pitchFamily="50" charset="-127"/>
              </a:rPr>
              <a:t>검토</a:t>
            </a:r>
            <a:r>
              <a:rPr lang="en-US" altLang="ko-KR" sz="2800" b="1" dirty="0" smtClean="0">
                <a:latin typeface="Verdana" pitchFamily="34" charset="0"/>
                <a:ea typeface="굴림" pitchFamily="50" charset="-127"/>
              </a:rPr>
              <a:t>)</a:t>
            </a:r>
            <a:endParaRPr lang="en-US" altLang="ko-KR" sz="2800" b="1" dirty="0">
              <a:latin typeface="Verdana" pitchFamily="34" charset="0"/>
              <a:ea typeface="굴림" pitchFamily="50" charset="-127"/>
            </a:endParaRPr>
          </a:p>
        </p:txBody>
      </p:sp>
      <p:sp>
        <p:nvSpPr>
          <p:cNvPr id="78866" name="Text Box 18"/>
          <p:cNvSpPr txBox="1">
            <a:spLocks noChangeArrowheads="1"/>
          </p:cNvSpPr>
          <p:nvPr/>
        </p:nvSpPr>
        <p:spPr bwMode="gray">
          <a:xfrm>
            <a:off x="5659499" y="5301208"/>
            <a:ext cx="159531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2" dist="76200" dir="10800000">
              <a:schemeClr val="bg2">
                <a:alpha val="50000"/>
              </a:schemeClr>
            </a:prstShdw>
          </a:effectLst>
        </p:spPr>
        <p:txBody>
          <a:bodyPr wrap="none">
            <a:spAutoFit/>
          </a:bodyPr>
          <a:lstStyle/>
          <a:p>
            <a:pPr algn="ctr"/>
            <a:r>
              <a:rPr lang="ko-KR" altLang="en-US" sz="2800" b="1" dirty="0" err="1" smtClean="0">
                <a:latin typeface="Verdana" pitchFamily="34" charset="0"/>
                <a:ea typeface="굴림" pitchFamily="50" charset="-127"/>
              </a:rPr>
              <a:t>체능게열</a:t>
            </a:r>
            <a:endParaRPr lang="en-US" altLang="ko-KR" sz="2800" b="1" dirty="0">
              <a:latin typeface="Verdana" pitchFamily="34" charset="0"/>
              <a:ea typeface="굴림" pitchFamily="50" charset="-127"/>
            </a:endParaRPr>
          </a:p>
        </p:txBody>
      </p:sp>
      <p:sp>
        <p:nvSpPr>
          <p:cNvPr id="78867" name="Text Box 19"/>
          <p:cNvSpPr txBox="1">
            <a:spLocks noChangeArrowheads="1"/>
          </p:cNvSpPr>
          <p:nvPr/>
        </p:nvSpPr>
        <p:spPr bwMode="gray">
          <a:xfrm>
            <a:off x="6804248" y="3356992"/>
            <a:ext cx="159531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2" dist="76200" dir="10800000">
              <a:schemeClr val="bg2">
                <a:alpha val="50000"/>
              </a:schemeClr>
            </a:prstShdw>
          </a:effectLst>
        </p:spPr>
        <p:txBody>
          <a:bodyPr wrap="none">
            <a:spAutoFit/>
          </a:bodyPr>
          <a:lstStyle/>
          <a:p>
            <a:pPr algn="ctr"/>
            <a:r>
              <a:rPr lang="ko-KR" altLang="en-US" sz="2800" b="1" dirty="0" smtClean="0">
                <a:latin typeface="Verdana" pitchFamily="34" charset="0"/>
                <a:ea typeface="굴림" pitchFamily="50" charset="-127"/>
              </a:rPr>
              <a:t>예능계열</a:t>
            </a:r>
            <a:endParaRPr lang="en-US" altLang="ko-KR" sz="2800" b="1" dirty="0">
              <a:latin typeface="Verdana" pitchFamily="34" charset="0"/>
              <a:ea typeface="굴림" pitchFamily="50" charset="-127"/>
            </a:endParaRPr>
          </a:p>
        </p:txBody>
      </p:sp>
      <p:sp>
        <p:nvSpPr>
          <p:cNvPr id="78868" name="Text Box 20"/>
          <p:cNvSpPr txBox="1">
            <a:spLocks noChangeArrowheads="1"/>
          </p:cNvSpPr>
          <p:nvPr/>
        </p:nvSpPr>
        <p:spPr bwMode="gray">
          <a:xfrm>
            <a:off x="1187624" y="1412776"/>
            <a:ext cx="230063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2" dist="76200" dir="10800000">
              <a:schemeClr val="bg2">
                <a:alpha val="50000"/>
              </a:schemeClr>
            </a:prstShdw>
          </a:effectLst>
        </p:spPr>
        <p:txBody>
          <a:bodyPr wrap="none">
            <a:spAutoFit/>
          </a:bodyPr>
          <a:lstStyle/>
          <a:p>
            <a:pPr algn="ctr"/>
            <a:r>
              <a:rPr lang="ko-KR" altLang="en-US" sz="2800" b="1" dirty="0" smtClean="0">
                <a:latin typeface="Verdana" pitchFamily="34" charset="0"/>
                <a:ea typeface="굴림" pitchFamily="50" charset="-127"/>
              </a:rPr>
              <a:t>인문사회계열</a:t>
            </a:r>
            <a:endParaRPr lang="en-US" altLang="ko-KR" sz="2800" b="1" dirty="0">
              <a:latin typeface="Verdana" pitchFamily="34" charset="0"/>
              <a:ea typeface="굴림" pitchFamily="50" charset="-127"/>
            </a:endParaRPr>
          </a:p>
        </p:txBody>
      </p:sp>
      <p:sp>
        <p:nvSpPr>
          <p:cNvPr id="78869" name="Text Box 21"/>
          <p:cNvSpPr txBox="1">
            <a:spLocks noChangeArrowheads="1"/>
          </p:cNvSpPr>
          <p:nvPr/>
        </p:nvSpPr>
        <p:spPr bwMode="gray">
          <a:xfrm>
            <a:off x="5942483" y="1268760"/>
            <a:ext cx="3201517" cy="138499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2" dist="76200" dir="10800000">
              <a:schemeClr val="bg2">
                <a:alpha val="50000"/>
              </a:schemeClr>
            </a:prstShdw>
          </a:effectLst>
        </p:spPr>
        <p:txBody>
          <a:bodyPr wrap="none">
            <a:spAutoFit/>
          </a:bodyPr>
          <a:lstStyle/>
          <a:p>
            <a:pPr algn="ctr"/>
            <a:r>
              <a:rPr lang="ko-KR" altLang="en-US" sz="2800" b="1" dirty="0" smtClean="0">
                <a:latin typeface="Verdana" pitchFamily="34" charset="0"/>
                <a:ea typeface="굴림" pitchFamily="50" charset="-127"/>
              </a:rPr>
              <a:t>자연계열</a:t>
            </a:r>
            <a:endParaRPr lang="en-US" altLang="ko-KR" sz="2800" b="1" dirty="0" smtClean="0">
              <a:latin typeface="Verdana" pitchFamily="34" charset="0"/>
              <a:ea typeface="굴림" pitchFamily="50" charset="-127"/>
            </a:endParaRPr>
          </a:p>
          <a:p>
            <a:pPr algn="ctr"/>
            <a:r>
              <a:rPr lang="en-US" altLang="ko-KR" sz="2800" b="1" dirty="0" smtClean="0">
                <a:latin typeface="Verdana" pitchFamily="34" charset="0"/>
                <a:ea typeface="굴림" pitchFamily="50" charset="-127"/>
              </a:rPr>
              <a:t>(</a:t>
            </a:r>
            <a:r>
              <a:rPr lang="ko-KR" altLang="en-US" sz="2800" b="1" dirty="0" smtClean="0">
                <a:latin typeface="Verdana" pitchFamily="34" charset="0"/>
                <a:ea typeface="굴림" pitchFamily="50" charset="-127"/>
              </a:rPr>
              <a:t>자연과학대학</a:t>
            </a:r>
            <a:r>
              <a:rPr lang="en-US" altLang="ko-KR" sz="2800" b="1" dirty="0" smtClean="0">
                <a:latin typeface="Verdana" pitchFamily="34" charset="0"/>
                <a:ea typeface="굴림" pitchFamily="50" charset="-127"/>
              </a:rPr>
              <a:t>, </a:t>
            </a:r>
          </a:p>
          <a:p>
            <a:pPr algn="ctr"/>
            <a:r>
              <a:rPr lang="ko-KR" altLang="en-US" sz="2800" b="1" dirty="0" smtClean="0">
                <a:latin typeface="Verdana" pitchFamily="34" charset="0"/>
                <a:ea typeface="굴림" pitchFamily="50" charset="-127"/>
              </a:rPr>
              <a:t>생명자원과학대학</a:t>
            </a:r>
            <a:r>
              <a:rPr lang="en-US" altLang="ko-KR" sz="2800" b="1" dirty="0" smtClean="0">
                <a:latin typeface="Verdana" pitchFamily="34" charset="0"/>
                <a:ea typeface="굴림" pitchFamily="50" charset="-127"/>
              </a:rPr>
              <a:t>)</a:t>
            </a:r>
            <a:endParaRPr lang="en-US" altLang="ko-KR" sz="2800" b="1" dirty="0">
              <a:latin typeface="Verdana" pitchFamily="34" charset="0"/>
              <a:ea typeface="굴림" pitchFamily="50" charset="-127"/>
            </a:endParaRPr>
          </a:p>
        </p:txBody>
      </p:sp>
      <p:sp>
        <p:nvSpPr>
          <p:cNvPr id="78870" name="Text Box 22"/>
          <p:cNvSpPr txBox="1">
            <a:spLocks noChangeArrowheads="1"/>
          </p:cNvSpPr>
          <p:nvPr/>
        </p:nvSpPr>
        <p:spPr bwMode="gray">
          <a:xfrm>
            <a:off x="3851920" y="3068960"/>
            <a:ext cx="1391728" cy="10772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2" dist="76200" dir="10800000">
              <a:schemeClr val="bg2">
                <a:alpha val="50000"/>
              </a:schemeClr>
            </a:prstShdw>
          </a:effectLst>
        </p:spPr>
        <p:txBody>
          <a:bodyPr wrap="none">
            <a:spAutoFit/>
          </a:bodyPr>
          <a:lstStyle/>
          <a:p>
            <a:pPr algn="ctr"/>
            <a:r>
              <a:rPr lang="ko-KR" altLang="en-US" sz="3200" b="1" dirty="0" smtClean="0">
                <a:solidFill>
                  <a:srgbClr val="FFFFFF"/>
                </a:solidFill>
                <a:latin typeface="Arial" charset="0"/>
                <a:ea typeface="굴림" pitchFamily="50" charset="-127"/>
              </a:rPr>
              <a:t>전공</a:t>
            </a:r>
            <a:endParaRPr lang="en-US" altLang="ko-KR" sz="3200" b="1" dirty="0" smtClean="0">
              <a:solidFill>
                <a:srgbClr val="FFFFFF"/>
              </a:solidFill>
              <a:latin typeface="Arial" charset="0"/>
              <a:ea typeface="굴림" pitchFamily="50" charset="-127"/>
            </a:endParaRPr>
          </a:p>
          <a:p>
            <a:pPr algn="ctr"/>
            <a:r>
              <a:rPr lang="ko-KR" altLang="en-US" sz="3200" b="1" dirty="0" smtClean="0">
                <a:solidFill>
                  <a:srgbClr val="FFFFFF"/>
                </a:solidFill>
                <a:latin typeface="Arial" charset="0"/>
                <a:ea typeface="굴림" pitchFamily="50" charset="-127"/>
              </a:rPr>
              <a:t>세미나</a:t>
            </a:r>
            <a:endParaRPr lang="en-US" altLang="ko-KR" sz="3200" b="1" dirty="0">
              <a:solidFill>
                <a:srgbClr val="FFFFFF"/>
              </a:solidFill>
              <a:latin typeface="Arial" charset="0"/>
              <a:ea typeface="굴림" pitchFamily="50" charset="-127"/>
            </a:endParaRPr>
          </a:p>
        </p:txBody>
      </p:sp>
      <p:sp>
        <p:nvSpPr>
          <p:cNvPr id="78871" name="Oval 23"/>
          <p:cNvSpPr>
            <a:spLocks noChangeArrowheads="1"/>
          </p:cNvSpPr>
          <p:nvPr/>
        </p:nvSpPr>
        <p:spPr bwMode="gray">
          <a:xfrm>
            <a:off x="2555875" y="3494088"/>
            <a:ext cx="358775" cy="360362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54510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78872" name="Oval 24"/>
          <p:cNvSpPr>
            <a:spLocks noChangeArrowheads="1"/>
          </p:cNvSpPr>
          <p:nvPr/>
        </p:nvSpPr>
        <p:spPr bwMode="gray">
          <a:xfrm>
            <a:off x="3132138" y="1973263"/>
            <a:ext cx="358775" cy="360362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54510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78873" name="Oval 25"/>
          <p:cNvSpPr>
            <a:spLocks noChangeArrowheads="1"/>
          </p:cNvSpPr>
          <p:nvPr/>
        </p:nvSpPr>
        <p:spPr bwMode="gray">
          <a:xfrm>
            <a:off x="5651500" y="2044700"/>
            <a:ext cx="358775" cy="360363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54510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78874" name="Oval 26"/>
          <p:cNvSpPr>
            <a:spLocks noChangeArrowheads="1"/>
          </p:cNvSpPr>
          <p:nvPr/>
        </p:nvSpPr>
        <p:spPr bwMode="gray">
          <a:xfrm>
            <a:off x="6300788" y="3413125"/>
            <a:ext cx="358775" cy="360363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54510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78875" name="Oval 27"/>
          <p:cNvSpPr>
            <a:spLocks noChangeArrowheads="1"/>
          </p:cNvSpPr>
          <p:nvPr/>
        </p:nvSpPr>
        <p:spPr bwMode="gray">
          <a:xfrm>
            <a:off x="5580063" y="4852988"/>
            <a:ext cx="358775" cy="360362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54510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78876" name="Oval 28"/>
          <p:cNvSpPr>
            <a:spLocks noChangeArrowheads="1"/>
          </p:cNvSpPr>
          <p:nvPr/>
        </p:nvSpPr>
        <p:spPr bwMode="gray">
          <a:xfrm>
            <a:off x="3348038" y="4997450"/>
            <a:ext cx="358775" cy="360363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54510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AutoShape 2"/>
          <p:cNvSpPr>
            <a:spLocks noChangeArrowheads="1"/>
          </p:cNvSpPr>
          <p:nvPr/>
        </p:nvSpPr>
        <p:spPr bwMode="gray">
          <a:xfrm>
            <a:off x="1619672" y="2276872"/>
            <a:ext cx="5759450" cy="2159000"/>
          </a:xfrm>
          <a:prstGeom prst="upArrow">
            <a:avLst>
              <a:gd name="adj1" fmla="val 57296"/>
              <a:gd name="adj2" fmla="val 62796"/>
            </a:avLst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tint val="15294"/>
                  <a:invGamma/>
                  <a:alpha val="0"/>
                </a:scheme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굴림" pitchFamily="50" charset="-127"/>
              </a:rPr>
              <a:t>2)</a:t>
            </a:r>
            <a:r>
              <a:rPr lang="ko-KR" altLang="en-US" dirty="0" smtClean="0">
                <a:ea typeface="굴림" pitchFamily="50" charset="-127"/>
              </a:rPr>
              <a:t>수업내용</a:t>
            </a:r>
            <a:endParaRPr lang="ko-KR" altLang="en-US" dirty="0">
              <a:ea typeface="굴림" pitchFamily="50" charset="-127"/>
            </a:endParaRPr>
          </a:p>
        </p:txBody>
      </p:sp>
      <p:sp>
        <p:nvSpPr>
          <p:cNvPr id="79876" name="AutoShape 4"/>
          <p:cNvSpPr>
            <a:spLocks noChangeArrowheads="1"/>
          </p:cNvSpPr>
          <p:nvPr/>
        </p:nvSpPr>
        <p:spPr bwMode="gray">
          <a:xfrm>
            <a:off x="1979712" y="1700808"/>
            <a:ext cx="5040312" cy="50482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hlink"/>
              </a:gs>
              <a:gs pos="50000">
                <a:schemeClr val="hlink">
                  <a:gamma/>
                  <a:tint val="0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 w="2857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ko-KR" altLang="en-US" sz="3200" b="1" dirty="0" smtClean="0">
                <a:latin typeface="Arial" charset="0"/>
                <a:ea typeface="굴림" pitchFamily="50" charset="-127"/>
              </a:rPr>
              <a:t>전공세미나 극대화</a:t>
            </a:r>
            <a:endParaRPr lang="en-US" altLang="ko-KR" sz="3200" b="1" dirty="0">
              <a:latin typeface="Arial" charset="0"/>
              <a:ea typeface="굴림" pitchFamily="50" charset="-127"/>
            </a:endParaRPr>
          </a:p>
        </p:txBody>
      </p:sp>
      <p:grpSp>
        <p:nvGrpSpPr>
          <p:cNvPr id="79877" name="Group 5"/>
          <p:cNvGrpSpPr>
            <a:grpSpLocks/>
          </p:cNvGrpSpPr>
          <p:nvPr/>
        </p:nvGrpSpPr>
        <p:grpSpPr bwMode="auto">
          <a:xfrm>
            <a:off x="4716016" y="3068960"/>
            <a:ext cx="3024336" cy="1511300"/>
            <a:chOff x="2200" y="1570"/>
            <a:chExt cx="1496" cy="1496"/>
          </a:xfrm>
        </p:grpSpPr>
        <p:sp>
          <p:nvSpPr>
            <p:cNvPr id="79878" name="Oval 6"/>
            <p:cNvSpPr>
              <a:spLocks noChangeArrowheads="1"/>
            </p:cNvSpPr>
            <p:nvPr/>
          </p:nvSpPr>
          <p:spPr bwMode="gray">
            <a:xfrm>
              <a:off x="2200" y="1570"/>
              <a:ext cx="1496" cy="1496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79879" name="Oval 7"/>
            <p:cNvSpPr>
              <a:spLocks noChangeArrowheads="1"/>
            </p:cNvSpPr>
            <p:nvPr/>
          </p:nvSpPr>
          <p:spPr bwMode="gray">
            <a:xfrm>
              <a:off x="2200" y="1570"/>
              <a:ext cx="1496" cy="1496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0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79880" name="Oval 8"/>
            <p:cNvSpPr>
              <a:spLocks noChangeArrowheads="1"/>
            </p:cNvSpPr>
            <p:nvPr/>
          </p:nvSpPr>
          <p:spPr bwMode="gray">
            <a:xfrm>
              <a:off x="2298" y="1668"/>
              <a:ext cx="1300" cy="130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79881" name="Oval 9"/>
            <p:cNvSpPr>
              <a:spLocks noChangeArrowheads="1"/>
            </p:cNvSpPr>
            <p:nvPr/>
          </p:nvSpPr>
          <p:spPr bwMode="gray">
            <a:xfrm>
              <a:off x="2298" y="1668"/>
              <a:ext cx="1300" cy="1300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79882" name="Oval 10"/>
            <p:cNvSpPr>
              <a:spLocks noChangeArrowheads="1"/>
            </p:cNvSpPr>
            <p:nvPr/>
          </p:nvSpPr>
          <p:spPr bwMode="gray">
            <a:xfrm>
              <a:off x="2363" y="1733"/>
              <a:ext cx="1170" cy="117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ko-KR" altLang="en-US"/>
            </a:p>
          </p:txBody>
        </p:sp>
      </p:grpSp>
      <p:grpSp>
        <p:nvGrpSpPr>
          <p:cNvPr id="79883" name="Group 11"/>
          <p:cNvGrpSpPr>
            <a:grpSpLocks/>
          </p:cNvGrpSpPr>
          <p:nvPr/>
        </p:nvGrpSpPr>
        <p:grpSpPr bwMode="auto">
          <a:xfrm>
            <a:off x="323528" y="3068960"/>
            <a:ext cx="3240360" cy="1584970"/>
            <a:chOff x="2200" y="1570"/>
            <a:chExt cx="1496" cy="1496"/>
          </a:xfrm>
        </p:grpSpPr>
        <p:sp>
          <p:nvSpPr>
            <p:cNvPr id="79884" name="Oval 12"/>
            <p:cNvSpPr>
              <a:spLocks noChangeArrowheads="1"/>
            </p:cNvSpPr>
            <p:nvPr/>
          </p:nvSpPr>
          <p:spPr bwMode="gray">
            <a:xfrm>
              <a:off x="2200" y="1570"/>
              <a:ext cx="1496" cy="1496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0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79885" name="Oval 13"/>
            <p:cNvSpPr>
              <a:spLocks noChangeArrowheads="1"/>
            </p:cNvSpPr>
            <p:nvPr/>
          </p:nvSpPr>
          <p:spPr bwMode="gray">
            <a:xfrm>
              <a:off x="2200" y="1570"/>
              <a:ext cx="1496" cy="1496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shade val="0"/>
                    <a:invGamma/>
                  </a:schemeClr>
                </a:gs>
                <a:gs pos="100000">
                  <a:schemeClr val="accent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79886" name="Oval 14"/>
            <p:cNvSpPr>
              <a:spLocks noChangeArrowheads="1"/>
            </p:cNvSpPr>
            <p:nvPr/>
          </p:nvSpPr>
          <p:spPr bwMode="gray">
            <a:xfrm>
              <a:off x="2298" y="1668"/>
              <a:ext cx="1300" cy="1300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shade val="54118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79887" name="Oval 15"/>
            <p:cNvSpPr>
              <a:spLocks noChangeArrowheads="1"/>
            </p:cNvSpPr>
            <p:nvPr/>
          </p:nvSpPr>
          <p:spPr bwMode="gray">
            <a:xfrm>
              <a:off x="2298" y="1668"/>
              <a:ext cx="1300" cy="1300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79888" name="Oval 16"/>
            <p:cNvSpPr>
              <a:spLocks noChangeArrowheads="1"/>
            </p:cNvSpPr>
            <p:nvPr/>
          </p:nvSpPr>
          <p:spPr bwMode="gray">
            <a:xfrm>
              <a:off x="2363" y="1733"/>
              <a:ext cx="1170" cy="1170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ko-KR" altLang="en-US"/>
            </a:p>
          </p:txBody>
        </p:sp>
      </p:grpSp>
      <p:grpSp>
        <p:nvGrpSpPr>
          <p:cNvPr id="79889" name="Group 17"/>
          <p:cNvGrpSpPr>
            <a:grpSpLocks/>
          </p:cNvGrpSpPr>
          <p:nvPr/>
        </p:nvGrpSpPr>
        <p:grpSpPr bwMode="auto">
          <a:xfrm>
            <a:off x="5580112" y="4869160"/>
            <a:ext cx="2881040" cy="1511300"/>
            <a:chOff x="2200" y="1570"/>
            <a:chExt cx="1496" cy="1496"/>
          </a:xfrm>
        </p:grpSpPr>
        <p:sp>
          <p:nvSpPr>
            <p:cNvPr id="79890" name="Oval 18"/>
            <p:cNvSpPr>
              <a:spLocks noChangeArrowheads="1"/>
            </p:cNvSpPr>
            <p:nvPr/>
          </p:nvSpPr>
          <p:spPr bwMode="gray">
            <a:xfrm>
              <a:off x="2200" y="1570"/>
              <a:ext cx="1496" cy="1496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79891" name="Oval 19"/>
            <p:cNvSpPr>
              <a:spLocks noChangeArrowheads="1"/>
            </p:cNvSpPr>
            <p:nvPr/>
          </p:nvSpPr>
          <p:spPr bwMode="gray">
            <a:xfrm>
              <a:off x="2200" y="1570"/>
              <a:ext cx="1496" cy="1496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0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79892" name="Oval 20"/>
            <p:cNvSpPr>
              <a:spLocks noChangeArrowheads="1"/>
            </p:cNvSpPr>
            <p:nvPr/>
          </p:nvSpPr>
          <p:spPr bwMode="gray">
            <a:xfrm>
              <a:off x="2298" y="1668"/>
              <a:ext cx="1300" cy="1300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54118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79893" name="Oval 21"/>
            <p:cNvSpPr>
              <a:spLocks noChangeArrowheads="1"/>
            </p:cNvSpPr>
            <p:nvPr/>
          </p:nvSpPr>
          <p:spPr bwMode="gray">
            <a:xfrm>
              <a:off x="2298" y="1668"/>
              <a:ext cx="1300" cy="1300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79894" name="Oval 22"/>
            <p:cNvSpPr>
              <a:spLocks noChangeArrowheads="1"/>
            </p:cNvSpPr>
            <p:nvPr/>
          </p:nvSpPr>
          <p:spPr bwMode="gray">
            <a:xfrm>
              <a:off x="2363" y="1733"/>
              <a:ext cx="1170" cy="1170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ko-KR" altLang="en-US"/>
            </a:p>
          </p:txBody>
        </p:sp>
      </p:grpSp>
      <p:grpSp>
        <p:nvGrpSpPr>
          <p:cNvPr id="79895" name="Group 23"/>
          <p:cNvGrpSpPr>
            <a:grpSpLocks/>
          </p:cNvGrpSpPr>
          <p:nvPr/>
        </p:nvGrpSpPr>
        <p:grpSpPr bwMode="auto">
          <a:xfrm>
            <a:off x="1907704" y="4869160"/>
            <a:ext cx="3312368" cy="1800200"/>
            <a:chOff x="2200" y="1570"/>
            <a:chExt cx="1496" cy="1496"/>
          </a:xfrm>
        </p:grpSpPr>
        <p:sp>
          <p:nvSpPr>
            <p:cNvPr id="79896" name="Oval 24"/>
            <p:cNvSpPr>
              <a:spLocks noChangeArrowheads="1"/>
            </p:cNvSpPr>
            <p:nvPr/>
          </p:nvSpPr>
          <p:spPr bwMode="gray">
            <a:xfrm>
              <a:off x="2200" y="1570"/>
              <a:ext cx="1496" cy="1496"/>
            </a:xfrm>
            <a:prstGeom prst="ellipse">
              <a:avLst/>
            </a:prstGeom>
            <a:gradFill rotWithShape="1">
              <a:gsLst>
                <a:gs pos="0">
                  <a:srgbClr val="7AB820">
                    <a:gamma/>
                    <a:tint val="0"/>
                    <a:invGamma/>
                  </a:srgbClr>
                </a:gs>
                <a:gs pos="50000">
                  <a:srgbClr val="7AB820"/>
                </a:gs>
                <a:gs pos="100000">
                  <a:srgbClr val="7AB820">
                    <a:gamma/>
                    <a:tint val="0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79897" name="Oval 25"/>
            <p:cNvSpPr>
              <a:spLocks noChangeArrowheads="1"/>
            </p:cNvSpPr>
            <p:nvPr/>
          </p:nvSpPr>
          <p:spPr bwMode="gray">
            <a:xfrm>
              <a:off x="2200" y="1570"/>
              <a:ext cx="1496" cy="1496"/>
            </a:xfrm>
            <a:prstGeom prst="ellipse">
              <a:avLst/>
            </a:prstGeom>
            <a:gradFill rotWithShape="1">
              <a:gsLst>
                <a:gs pos="0">
                  <a:srgbClr val="7AB820">
                    <a:gamma/>
                    <a:shade val="0"/>
                    <a:invGamma/>
                  </a:srgbClr>
                </a:gs>
                <a:gs pos="100000">
                  <a:srgbClr val="7AB82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79898" name="Oval 26"/>
            <p:cNvSpPr>
              <a:spLocks noChangeArrowheads="1"/>
            </p:cNvSpPr>
            <p:nvPr/>
          </p:nvSpPr>
          <p:spPr bwMode="gray">
            <a:xfrm>
              <a:off x="2298" y="1668"/>
              <a:ext cx="1300" cy="1300"/>
            </a:xfrm>
            <a:prstGeom prst="ellipse">
              <a:avLst/>
            </a:prstGeom>
            <a:gradFill rotWithShape="1">
              <a:gsLst>
                <a:gs pos="0">
                  <a:srgbClr val="7AB820">
                    <a:gamma/>
                    <a:shade val="54118"/>
                    <a:invGamma/>
                  </a:srgbClr>
                </a:gs>
                <a:gs pos="50000">
                  <a:srgbClr val="7AB820"/>
                </a:gs>
                <a:gs pos="100000">
                  <a:srgbClr val="7AB820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79899" name="Oval 27"/>
            <p:cNvSpPr>
              <a:spLocks noChangeArrowheads="1"/>
            </p:cNvSpPr>
            <p:nvPr/>
          </p:nvSpPr>
          <p:spPr bwMode="gray">
            <a:xfrm>
              <a:off x="2298" y="1668"/>
              <a:ext cx="1300" cy="1300"/>
            </a:xfrm>
            <a:prstGeom prst="ellipse">
              <a:avLst/>
            </a:prstGeom>
            <a:gradFill rotWithShape="1">
              <a:gsLst>
                <a:gs pos="0">
                  <a:srgbClr val="7AB820"/>
                </a:gs>
                <a:gs pos="100000">
                  <a:srgbClr val="7AB820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79900" name="Oval 28"/>
            <p:cNvSpPr>
              <a:spLocks noChangeArrowheads="1"/>
            </p:cNvSpPr>
            <p:nvPr/>
          </p:nvSpPr>
          <p:spPr bwMode="gray">
            <a:xfrm>
              <a:off x="2363" y="1733"/>
              <a:ext cx="1170" cy="1170"/>
            </a:xfrm>
            <a:prstGeom prst="ellipse">
              <a:avLst/>
            </a:prstGeom>
            <a:gradFill rotWithShape="1">
              <a:gsLst>
                <a:gs pos="0">
                  <a:srgbClr val="7AB820">
                    <a:gamma/>
                    <a:shade val="46275"/>
                    <a:invGamma/>
                  </a:srgbClr>
                </a:gs>
                <a:gs pos="100000">
                  <a:srgbClr val="7AB820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ko-KR" altLang="en-US"/>
            </a:p>
          </p:txBody>
        </p:sp>
      </p:grpSp>
      <p:sp>
        <p:nvSpPr>
          <p:cNvPr id="79901" name="Text Box 29"/>
          <p:cNvSpPr txBox="1">
            <a:spLocks noChangeArrowheads="1"/>
          </p:cNvSpPr>
          <p:nvPr/>
        </p:nvSpPr>
        <p:spPr bwMode="gray">
          <a:xfrm>
            <a:off x="586807" y="3429000"/>
            <a:ext cx="2852063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ko-KR" altLang="en-US" b="1" dirty="0" smtClean="0">
                <a:solidFill>
                  <a:schemeClr val="tx2"/>
                </a:solidFill>
                <a:latin typeface="Arial" charset="0"/>
                <a:ea typeface="굴림" pitchFamily="50" charset="-127"/>
              </a:rPr>
              <a:t>학문영역별 수업내용 제시</a:t>
            </a:r>
            <a:endParaRPr lang="en-US" altLang="ko-KR" b="1" dirty="0" smtClean="0">
              <a:solidFill>
                <a:schemeClr val="tx2"/>
              </a:solidFill>
              <a:latin typeface="Arial" charset="0"/>
              <a:ea typeface="굴림" pitchFamily="50" charset="-127"/>
            </a:endParaRPr>
          </a:p>
          <a:p>
            <a:pPr algn="ctr"/>
            <a:r>
              <a:rPr lang="ko-KR" altLang="en-US" b="1" dirty="0" smtClean="0">
                <a:solidFill>
                  <a:schemeClr val="tx2"/>
                </a:solidFill>
                <a:latin typeface="Arial" charset="0"/>
                <a:ea typeface="굴림" pitchFamily="50" charset="-127"/>
              </a:rPr>
              <a:t>교수 재량과 학과 자율 </a:t>
            </a:r>
            <a:endParaRPr lang="en-US" altLang="ko-KR" b="1" dirty="0" smtClean="0">
              <a:solidFill>
                <a:schemeClr val="tx2"/>
              </a:solidFill>
              <a:latin typeface="Arial" charset="0"/>
              <a:ea typeface="굴림" pitchFamily="50" charset="-127"/>
            </a:endParaRPr>
          </a:p>
          <a:p>
            <a:pPr algn="ctr"/>
            <a:r>
              <a:rPr lang="ko-KR" altLang="en-US" b="1" dirty="0" smtClean="0">
                <a:solidFill>
                  <a:schemeClr val="tx2"/>
                </a:solidFill>
                <a:latin typeface="Arial" charset="0"/>
                <a:ea typeface="굴림" pitchFamily="50" charset="-127"/>
              </a:rPr>
              <a:t>프로그램 적용</a:t>
            </a:r>
            <a:endParaRPr lang="en-US" altLang="ko-KR" b="1" dirty="0">
              <a:solidFill>
                <a:schemeClr val="tx2"/>
              </a:solidFill>
              <a:latin typeface="Arial" charset="0"/>
              <a:ea typeface="굴림" pitchFamily="50" charset="-127"/>
            </a:endParaRPr>
          </a:p>
        </p:txBody>
      </p:sp>
      <p:sp>
        <p:nvSpPr>
          <p:cNvPr id="79902" name="Text Box 30"/>
          <p:cNvSpPr txBox="1">
            <a:spLocks noChangeArrowheads="1"/>
          </p:cNvSpPr>
          <p:nvPr/>
        </p:nvSpPr>
        <p:spPr bwMode="gray">
          <a:xfrm>
            <a:off x="1979712" y="5301208"/>
            <a:ext cx="3211135" cy="113877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ko-KR" altLang="en-US" b="1" dirty="0" smtClean="0">
                <a:solidFill>
                  <a:srgbClr val="FFFFFF"/>
                </a:solidFill>
                <a:latin typeface="Arial" charset="0"/>
                <a:ea typeface="굴림" pitchFamily="50" charset="-127"/>
              </a:rPr>
              <a:t>원어강의</a:t>
            </a:r>
            <a:r>
              <a:rPr lang="en-US" altLang="ko-KR" b="1" dirty="0" smtClean="0">
                <a:solidFill>
                  <a:srgbClr val="FFFFFF"/>
                </a:solidFill>
                <a:latin typeface="Arial" charset="0"/>
                <a:ea typeface="굴림" pitchFamily="50" charset="-127"/>
              </a:rPr>
              <a:t>, </a:t>
            </a:r>
            <a:r>
              <a:rPr lang="ko-KR" altLang="en-US" b="1" dirty="0" smtClean="0">
                <a:solidFill>
                  <a:srgbClr val="FFFFFF"/>
                </a:solidFill>
                <a:latin typeface="Arial" charset="0"/>
                <a:ea typeface="굴림" pitchFamily="50" charset="-127"/>
              </a:rPr>
              <a:t>전공심화교육</a:t>
            </a:r>
            <a:r>
              <a:rPr lang="en-US" altLang="ko-KR" b="1" dirty="0" smtClean="0">
                <a:solidFill>
                  <a:srgbClr val="FFFFFF"/>
                </a:solidFill>
                <a:latin typeface="Arial" charset="0"/>
                <a:ea typeface="굴림" pitchFamily="50" charset="-127"/>
              </a:rPr>
              <a:t>, </a:t>
            </a:r>
          </a:p>
          <a:p>
            <a:pPr algn="ctr"/>
            <a:r>
              <a:rPr lang="ko-KR" altLang="en-US" b="1" dirty="0" smtClean="0">
                <a:solidFill>
                  <a:srgbClr val="FFFFFF"/>
                </a:solidFill>
                <a:latin typeface="Arial" charset="0"/>
                <a:ea typeface="굴림" pitchFamily="50" charset="-127"/>
              </a:rPr>
              <a:t>연구프로젝트참여</a:t>
            </a:r>
            <a:r>
              <a:rPr lang="en-US" altLang="ko-KR" b="1" dirty="0" smtClean="0">
                <a:solidFill>
                  <a:srgbClr val="FFFFFF"/>
                </a:solidFill>
                <a:latin typeface="Arial" charset="0"/>
                <a:ea typeface="굴림" pitchFamily="50" charset="-127"/>
              </a:rPr>
              <a:t> , </a:t>
            </a:r>
            <a:r>
              <a:rPr lang="ko-KR" altLang="en-US" b="1" dirty="0" smtClean="0">
                <a:solidFill>
                  <a:srgbClr val="FFFFFF"/>
                </a:solidFill>
                <a:latin typeface="Arial" charset="0"/>
                <a:ea typeface="굴림" pitchFamily="50" charset="-127"/>
              </a:rPr>
              <a:t>논문지도</a:t>
            </a:r>
            <a:r>
              <a:rPr lang="en-US" altLang="ko-KR" b="1" dirty="0" smtClean="0">
                <a:solidFill>
                  <a:srgbClr val="FFFFFF"/>
                </a:solidFill>
                <a:latin typeface="Arial" charset="0"/>
                <a:ea typeface="굴림" pitchFamily="50" charset="-127"/>
              </a:rPr>
              <a:t>,</a:t>
            </a:r>
          </a:p>
          <a:p>
            <a:pPr algn="ctr"/>
            <a:r>
              <a:rPr lang="ko-KR" altLang="en-US" b="1" dirty="0" smtClean="0">
                <a:solidFill>
                  <a:srgbClr val="FFFFFF"/>
                </a:solidFill>
                <a:latin typeface="Arial" charset="0"/>
                <a:ea typeface="굴림" pitchFamily="50" charset="-127"/>
              </a:rPr>
              <a:t>현장학습 등</a:t>
            </a:r>
            <a:endParaRPr lang="en-US" altLang="ko-KR" b="1" dirty="0" smtClean="0">
              <a:solidFill>
                <a:srgbClr val="FFFFFF"/>
              </a:solidFill>
              <a:latin typeface="Arial" charset="0"/>
              <a:ea typeface="굴림" pitchFamily="50" charset="-127"/>
            </a:endParaRPr>
          </a:p>
          <a:p>
            <a:pPr algn="ctr"/>
            <a:endParaRPr lang="en-US" altLang="ko-KR" sz="1400" dirty="0">
              <a:solidFill>
                <a:srgbClr val="FFFFFF"/>
              </a:solidFill>
              <a:latin typeface="Arial" charset="0"/>
              <a:ea typeface="굴림" pitchFamily="50" charset="-127"/>
            </a:endParaRPr>
          </a:p>
        </p:txBody>
      </p:sp>
      <p:sp>
        <p:nvSpPr>
          <p:cNvPr id="79903" name="Text Box 31"/>
          <p:cNvSpPr txBox="1">
            <a:spLocks noChangeArrowheads="1"/>
          </p:cNvSpPr>
          <p:nvPr/>
        </p:nvSpPr>
        <p:spPr bwMode="gray">
          <a:xfrm>
            <a:off x="5148064" y="3356992"/>
            <a:ext cx="2160240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ko-KR" altLang="en-US" b="1" dirty="0" smtClean="0">
                <a:solidFill>
                  <a:srgbClr val="FFFFFF"/>
                </a:solidFill>
                <a:latin typeface="Arial" charset="0"/>
                <a:ea typeface="굴림" pitchFamily="50" charset="-127"/>
              </a:rPr>
              <a:t>수업요일</a:t>
            </a:r>
            <a:r>
              <a:rPr lang="en-US" altLang="ko-KR" b="1" dirty="0" smtClean="0">
                <a:solidFill>
                  <a:srgbClr val="FFFFFF"/>
                </a:solidFill>
                <a:latin typeface="Arial" charset="0"/>
                <a:ea typeface="굴림" pitchFamily="50" charset="-127"/>
              </a:rPr>
              <a:t>, </a:t>
            </a:r>
            <a:r>
              <a:rPr lang="ko-KR" altLang="en-US" b="1" dirty="0" smtClean="0">
                <a:solidFill>
                  <a:srgbClr val="FFFFFF"/>
                </a:solidFill>
                <a:latin typeface="Arial" charset="0"/>
                <a:ea typeface="굴림" pitchFamily="50" charset="-127"/>
              </a:rPr>
              <a:t>강의실 지정</a:t>
            </a:r>
            <a:endParaRPr lang="en-US" altLang="ko-KR" b="1" dirty="0" smtClean="0">
              <a:solidFill>
                <a:srgbClr val="FFFFFF"/>
              </a:solidFill>
              <a:latin typeface="Arial" charset="0"/>
              <a:ea typeface="굴림" pitchFamily="50" charset="-127"/>
            </a:endParaRPr>
          </a:p>
          <a:p>
            <a:pPr algn="ctr"/>
            <a:r>
              <a:rPr lang="ko-KR" altLang="en-US" b="1" dirty="0" smtClean="0">
                <a:solidFill>
                  <a:srgbClr val="FFFFFF"/>
                </a:solidFill>
                <a:latin typeface="Arial" charset="0"/>
                <a:ea typeface="굴림" pitchFamily="50" charset="-127"/>
              </a:rPr>
              <a:t>교수 자율운영</a:t>
            </a:r>
            <a:endParaRPr lang="en-US" altLang="ko-KR" b="1" dirty="0">
              <a:solidFill>
                <a:srgbClr val="FFFFFF"/>
              </a:solidFill>
              <a:latin typeface="Arial" charset="0"/>
              <a:ea typeface="굴림" pitchFamily="50" charset="-127"/>
            </a:endParaRPr>
          </a:p>
        </p:txBody>
      </p:sp>
      <p:sp>
        <p:nvSpPr>
          <p:cNvPr id="79904" name="Text Box 32"/>
          <p:cNvSpPr txBox="1">
            <a:spLocks noChangeArrowheads="1"/>
          </p:cNvSpPr>
          <p:nvPr/>
        </p:nvSpPr>
        <p:spPr bwMode="gray">
          <a:xfrm>
            <a:off x="5796136" y="5445224"/>
            <a:ext cx="230425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ko-KR" altLang="en-US" b="1" dirty="0" smtClean="0">
                <a:solidFill>
                  <a:srgbClr val="FFFFFF"/>
                </a:solidFill>
                <a:latin typeface="Arial" charset="0"/>
                <a:ea typeface="굴림" pitchFamily="50" charset="-127"/>
              </a:rPr>
              <a:t>표준수업내용 제시</a:t>
            </a:r>
            <a:endParaRPr lang="en-US" altLang="ko-KR" b="1" dirty="0">
              <a:solidFill>
                <a:srgbClr val="FFFFFF"/>
              </a:solidFill>
              <a:latin typeface="Arial" charset="0"/>
              <a:ea typeface="굴림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AutoShape 2"/>
          <p:cNvSpPr>
            <a:spLocks noChangeArrowheads="1"/>
          </p:cNvSpPr>
          <p:nvPr/>
        </p:nvSpPr>
        <p:spPr bwMode="auto">
          <a:xfrm>
            <a:off x="6012160" y="1988840"/>
            <a:ext cx="2876872" cy="1549648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ko-KR" altLang="en-US" b="1" dirty="0" smtClean="0">
                <a:solidFill>
                  <a:srgbClr val="FFFFFF"/>
                </a:solidFill>
                <a:latin typeface="Verdana" pitchFamily="34" charset="0"/>
                <a:ea typeface="굴림" pitchFamily="50" charset="-127"/>
              </a:rPr>
              <a:t>책임시간 </a:t>
            </a:r>
            <a:r>
              <a:rPr lang="ko-KR" altLang="en-US" b="1" dirty="0" err="1" smtClean="0">
                <a:solidFill>
                  <a:srgbClr val="FFFFFF"/>
                </a:solidFill>
                <a:latin typeface="Verdana" pitchFamily="34" charset="0"/>
                <a:ea typeface="굴림" pitchFamily="50" charset="-127"/>
              </a:rPr>
              <a:t>불포함</a:t>
            </a:r>
            <a:endParaRPr lang="en-US" altLang="ko-KR" b="1" dirty="0" smtClean="0">
              <a:solidFill>
                <a:srgbClr val="FFFFFF"/>
              </a:solidFill>
              <a:latin typeface="Verdana" pitchFamily="34" charset="0"/>
              <a:ea typeface="굴림" pitchFamily="50" charset="-127"/>
            </a:endParaRPr>
          </a:p>
          <a:p>
            <a:pPr algn="ctr"/>
            <a:r>
              <a:rPr lang="ko-KR" altLang="en-US" b="1" dirty="0" err="1" smtClean="0">
                <a:solidFill>
                  <a:srgbClr val="FFFFFF"/>
                </a:solidFill>
                <a:latin typeface="Verdana" pitchFamily="34" charset="0"/>
                <a:ea typeface="굴림" pitchFamily="50" charset="-127"/>
              </a:rPr>
              <a:t>매학기</a:t>
            </a:r>
            <a:r>
              <a:rPr lang="ko-KR" altLang="en-US" b="1" dirty="0" smtClean="0">
                <a:solidFill>
                  <a:srgbClr val="FFFFFF"/>
                </a:solidFill>
                <a:latin typeface="Verdana" pitchFamily="34" charset="0"/>
                <a:ea typeface="굴림" pitchFamily="50" charset="-127"/>
              </a:rPr>
              <a:t>  </a:t>
            </a:r>
            <a:r>
              <a:rPr lang="en-US" altLang="ko-KR" b="1" dirty="0" smtClean="0">
                <a:solidFill>
                  <a:srgbClr val="FFFFFF"/>
                </a:solidFill>
                <a:latin typeface="Verdana" pitchFamily="34" charset="0"/>
                <a:ea typeface="굴림" pitchFamily="50" charset="-127"/>
              </a:rPr>
              <a:t>2</a:t>
            </a:r>
            <a:r>
              <a:rPr lang="ko-KR" altLang="en-US" b="1" dirty="0" smtClean="0">
                <a:solidFill>
                  <a:srgbClr val="FFFFFF"/>
                </a:solidFill>
                <a:latin typeface="Verdana" pitchFamily="34" charset="0"/>
                <a:ea typeface="굴림" pitchFamily="50" charset="-127"/>
              </a:rPr>
              <a:t>시간 이내</a:t>
            </a:r>
            <a:endParaRPr lang="en-US" altLang="ko-KR" b="1" dirty="0" smtClean="0">
              <a:solidFill>
                <a:srgbClr val="FFFFFF"/>
              </a:solidFill>
              <a:latin typeface="Verdana" pitchFamily="34" charset="0"/>
              <a:ea typeface="굴림" pitchFamily="50" charset="-127"/>
            </a:endParaRPr>
          </a:p>
          <a:p>
            <a:pPr algn="ctr"/>
            <a:r>
              <a:rPr lang="ko-KR" altLang="en-US" b="1" dirty="0" smtClean="0">
                <a:solidFill>
                  <a:srgbClr val="FFFFFF"/>
                </a:solidFill>
                <a:latin typeface="Verdana" pitchFamily="34" charset="0"/>
                <a:ea typeface="굴림" pitchFamily="50" charset="-127"/>
              </a:rPr>
              <a:t>수업장소 자율</a:t>
            </a:r>
            <a:endParaRPr lang="ko-KR" altLang="en-US" b="1" dirty="0">
              <a:solidFill>
                <a:srgbClr val="FFFFFF"/>
              </a:solidFill>
              <a:latin typeface="Verdana" pitchFamily="34" charset="0"/>
              <a:ea typeface="굴림" pitchFamily="50" charset="-127"/>
            </a:endParaRPr>
          </a:p>
        </p:txBody>
      </p:sp>
      <p:sp>
        <p:nvSpPr>
          <p:cNvPr id="80899" name="AutoShape 3"/>
          <p:cNvSpPr>
            <a:spLocks noChangeArrowheads="1"/>
          </p:cNvSpPr>
          <p:nvPr/>
        </p:nvSpPr>
        <p:spPr bwMode="auto">
          <a:xfrm>
            <a:off x="179512" y="2060848"/>
            <a:ext cx="2664296" cy="1296144"/>
          </a:xfrm>
          <a:prstGeom prst="roundRect">
            <a:avLst>
              <a:gd name="adj" fmla="val 50000"/>
            </a:avLst>
          </a:prstGeom>
          <a:solidFill>
            <a:srgbClr val="6666FF"/>
          </a:soli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ko-KR" altLang="en-US" b="1" dirty="0" smtClean="0">
                <a:solidFill>
                  <a:srgbClr val="FFFFFF"/>
                </a:solidFill>
                <a:latin typeface="Verdana" pitchFamily="34" charset="0"/>
                <a:ea typeface="굴림" pitchFamily="50" charset="-127"/>
              </a:rPr>
              <a:t>전공교수 별로 인원분반</a:t>
            </a:r>
            <a:endParaRPr lang="en-US" altLang="ko-KR" b="1" dirty="0" smtClean="0">
              <a:solidFill>
                <a:srgbClr val="FFFFFF"/>
              </a:solidFill>
              <a:latin typeface="Verdana" pitchFamily="34" charset="0"/>
              <a:ea typeface="굴림" pitchFamily="50" charset="-127"/>
            </a:endParaRPr>
          </a:p>
          <a:p>
            <a:pPr algn="ctr"/>
            <a:r>
              <a:rPr lang="en-US" altLang="ko-KR" b="1" dirty="0" smtClean="0">
                <a:solidFill>
                  <a:srgbClr val="FFFFFF"/>
                </a:solidFill>
                <a:latin typeface="Verdana" pitchFamily="34" charset="0"/>
                <a:ea typeface="굴림" pitchFamily="50" charset="-127"/>
              </a:rPr>
              <a:t>3,4</a:t>
            </a:r>
            <a:r>
              <a:rPr lang="ko-KR" altLang="en-US" b="1" dirty="0" smtClean="0">
                <a:solidFill>
                  <a:srgbClr val="FFFFFF"/>
                </a:solidFill>
                <a:latin typeface="Verdana" pitchFamily="34" charset="0"/>
                <a:ea typeface="굴림" pitchFamily="50" charset="-127"/>
              </a:rPr>
              <a:t>학년 합반 진행</a:t>
            </a:r>
            <a:endParaRPr lang="en-US" altLang="ko-KR" b="1" dirty="0" smtClean="0">
              <a:solidFill>
                <a:srgbClr val="FFFFFF"/>
              </a:solidFill>
              <a:latin typeface="Verdana" pitchFamily="34" charset="0"/>
              <a:ea typeface="굴림" pitchFamily="50" charset="-127"/>
            </a:endParaRPr>
          </a:p>
          <a:p>
            <a:pPr algn="ctr"/>
            <a:r>
              <a:rPr lang="ko-KR" altLang="en-US" b="1" dirty="0" smtClean="0">
                <a:solidFill>
                  <a:srgbClr val="FFFFFF"/>
                </a:solidFill>
                <a:latin typeface="Verdana" pitchFamily="34" charset="0"/>
                <a:ea typeface="굴림" pitchFamily="50" charset="-127"/>
              </a:rPr>
              <a:t>교수 재량으로 수업진행</a:t>
            </a:r>
            <a:endParaRPr lang="en-US" altLang="ko-KR" b="1" dirty="0" smtClean="0">
              <a:solidFill>
                <a:srgbClr val="FFFFFF"/>
              </a:solidFill>
              <a:latin typeface="Verdana" pitchFamily="34" charset="0"/>
              <a:ea typeface="굴림" pitchFamily="50" charset="-127"/>
            </a:endParaRPr>
          </a:p>
        </p:txBody>
      </p:sp>
      <p:sp>
        <p:nvSpPr>
          <p:cNvPr id="809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굴림" pitchFamily="50" charset="-127"/>
              </a:rPr>
              <a:t>3)</a:t>
            </a:r>
            <a:r>
              <a:rPr lang="ko-KR" altLang="en-US" dirty="0" smtClean="0">
                <a:ea typeface="굴림" pitchFamily="50" charset="-127"/>
              </a:rPr>
              <a:t>세부운영사항</a:t>
            </a:r>
            <a:endParaRPr lang="ko-KR" altLang="en-US" dirty="0">
              <a:ea typeface="굴림" pitchFamily="50" charset="-127"/>
            </a:endParaRPr>
          </a:p>
        </p:txBody>
      </p:sp>
      <p:grpSp>
        <p:nvGrpSpPr>
          <p:cNvPr id="80901" name="Group 5"/>
          <p:cNvGrpSpPr>
            <a:grpSpLocks/>
          </p:cNvGrpSpPr>
          <p:nvPr/>
        </p:nvGrpSpPr>
        <p:grpSpPr bwMode="auto">
          <a:xfrm>
            <a:off x="2700338" y="1628775"/>
            <a:ext cx="3455987" cy="3384550"/>
            <a:chOff x="1236" y="890"/>
            <a:chExt cx="3141" cy="3004"/>
          </a:xfrm>
        </p:grpSpPr>
        <p:sp>
          <p:nvSpPr>
            <p:cNvPr id="80902" name="AutoShape 6"/>
            <p:cNvSpPr>
              <a:spLocks noChangeArrowheads="1"/>
            </p:cNvSpPr>
            <p:nvPr/>
          </p:nvSpPr>
          <p:spPr bwMode="gray">
            <a:xfrm>
              <a:off x="1508" y="1157"/>
              <a:ext cx="2653" cy="2556"/>
            </a:xfrm>
            <a:custGeom>
              <a:avLst/>
              <a:gdLst>
                <a:gd name="G0" fmla="+- 5400 0 0"/>
                <a:gd name="G1" fmla="+- 21600 0 5400"/>
                <a:gd name="G2" fmla="+- 21600 0 54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tx1"/>
                </a:gs>
                <a:gs pos="50000">
                  <a:schemeClr val="tx1">
                    <a:gamma/>
                    <a:tint val="9412"/>
                    <a:invGamma/>
                  </a:schemeClr>
                </a:gs>
                <a:gs pos="100000">
                  <a:schemeClr val="tx1"/>
                </a:gs>
              </a:gsLst>
              <a:lin ang="189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80903" name="Freeform 7"/>
            <p:cNvSpPr>
              <a:spLocks/>
            </p:cNvSpPr>
            <p:nvPr/>
          </p:nvSpPr>
          <p:spPr bwMode="gray">
            <a:xfrm rot="5400000">
              <a:off x="2831" y="1077"/>
              <a:ext cx="1275" cy="1327"/>
            </a:xfrm>
            <a:custGeom>
              <a:avLst/>
              <a:gdLst/>
              <a:ahLst/>
              <a:cxnLst>
                <a:cxn ang="0">
                  <a:pos x="0" y="1452"/>
                </a:cxn>
                <a:cxn ang="0">
                  <a:pos x="6" y="1320"/>
                </a:cxn>
                <a:cxn ang="0">
                  <a:pos x="24" y="1190"/>
                </a:cxn>
                <a:cxn ang="0">
                  <a:pos x="52" y="1066"/>
                </a:cxn>
                <a:cxn ang="0">
                  <a:pos x="90" y="946"/>
                </a:cxn>
                <a:cxn ang="0">
                  <a:pos x="140" y="830"/>
                </a:cxn>
                <a:cxn ang="0">
                  <a:pos x="198" y="718"/>
                </a:cxn>
                <a:cxn ang="0">
                  <a:pos x="264" y="614"/>
                </a:cxn>
                <a:cxn ang="0">
                  <a:pos x="340" y="516"/>
                </a:cxn>
                <a:cxn ang="0">
                  <a:pos x="424" y="424"/>
                </a:cxn>
                <a:cxn ang="0">
                  <a:pos x="516" y="342"/>
                </a:cxn>
                <a:cxn ang="0">
                  <a:pos x="612" y="266"/>
                </a:cxn>
                <a:cxn ang="0">
                  <a:pos x="718" y="198"/>
                </a:cxn>
                <a:cxn ang="0">
                  <a:pos x="828" y="140"/>
                </a:cxn>
                <a:cxn ang="0">
                  <a:pos x="942" y="90"/>
                </a:cxn>
                <a:cxn ang="0">
                  <a:pos x="1064" y="52"/>
                </a:cxn>
                <a:cxn ang="0">
                  <a:pos x="1188" y="22"/>
                </a:cxn>
                <a:cxn ang="0">
                  <a:pos x="1316" y="6"/>
                </a:cxn>
                <a:cxn ang="0">
                  <a:pos x="1448" y="0"/>
                </a:cxn>
                <a:cxn ang="0">
                  <a:pos x="1448" y="726"/>
                </a:cxn>
                <a:cxn ang="0">
                  <a:pos x="1358" y="732"/>
                </a:cxn>
                <a:cxn ang="0">
                  <a:pos x="1270" y="748"/>
                </a:cxn>
                <a:cxn ang="0">
                  <a:pos x="1186" y="774"/>
                </a:cxn>
                <a:cxn ang="0">
                  <a:pos x="1108" y="810"/>
                </a:cxn>
                <a:cxn ang="0">
                  <a:pos x="1034" y="856"/>
                </a:cxn>
                <a:cxn ang="0">
                  <a:pos x="968" y="910"/>
                </a:cxn>
                <a:cxn ang="0">
                  <a:pos x="906" y="970"/>
                </a:cxn>
                <a:cxn ang="0">
                  <a:pos x="854" y="1038"/>
                </a:cxn>
                <a:cxn ang="0">
                  <a:pos x="808" y="1110"/>
                </a:cxn>
                <a:cxn ang="0">
                  <a:pos x="772" y="1190"/>
                </a:cxn>
                <a:cxn ang="0">
                  <a:pos x="746" y="1274"/>
                </a:cxn>
                <a:cxn ang="0">
                  <a:pos x="730" y="1360"/>
                </a:cxn>
                <a:cxn ang="0">
                  <a:pos x="724" y="1452"/>
                </a:cxn>
                <a:cxn ang="0">
                  <a:pos x="0" y="1452"/>
                </a:cxn>
                <a:cxn ang="0">
                  <a:pos x="0" y="1452"/>
                </a:cxn>
              </a:cxnLst>
              <a:rect l="0" t="0" r="r" b="b"/>
              <a:pathLst>
                <a:path w="1448" h="1452">
                  <a:moveTo>
                    <a:pt x="0" y="1452"/>
                  </a:moveTo>
                  <a:lnTo>
                    <a:pt x="6" y="1320"/>
                  </a:lnTo>
                  <a:lnTo>
                    <a:pt x="24" y="1190"/>
                  </a:lnTo>
                  <a:lnTo>
                    <a:pt x="52" y="1066"/>
                  </a:lnTo>
                  <a:lnTo>
                    <a:pt x="90" y="946"/>
                  </a:lnTo>
                  <a:lnTo>
                    <a:pt x="140" y="830"/>
                  </a:lnTo>
                  <a:lnTo>
                    <a:pt x="198" y="718"/>
                  </a:lnTo>
                  <a:lnTo>
                    <a:pt x="264" y="614"/>
                  </a:lnTo>
                  <a:lnTo>
                    <a:pt x="340" y="516"/>
                  </a:lnTo>
                  <a:lnTo>
                    <a:pt x="424" y="424"/>
                  </a:lnTo>
                  <a:lnTo>
                    <a:pt x="516" y="342"/>
                  </a:lnTo>
                  <a:lnTo>
                    <a:pt x="612" y="266"/>
                  </a:lnTo>
                  <a:lnTo>
                    <a:pt x="718" y="198"/>
                  </a:lnTo>
                  <a:lnTo>
                    <a:pt x="828" y="140"/>
                  </a:lnTo>
                  <a:lnTo>
                    <a:pt x="942" y="90"/>
                  </a:lnTo>
                  <a:lnTo>
                    <a:pt x="1064" y="52"/>
                  </a:lnTo>
                  <a:lnTo>
                    <a:pt x="1188" y="22"/>
                  </a:lnTo>
                  <a:lnTo>
                    <a:pt x="1316" y="6"/>
                  </a:lnTo>
                  <a:lnTo>
                    <a:pt x="1448" y="0"/>
                  </a:lnTo>
                  <a:lnTo>
                    <a:pt x="1448" y="726"/>
                  </a:lnTo>
                  <a:lnTo>
                    <a:pt x="1358" y="732"/>
                  </a:lnTo>
                  <a:lnTo>
                    <a:pt x="1270" y="748"/>
                  </a:lnTo>
                  <a:lnTo>
                    <a:pt x="1186" y="774"/>
                  </a:lnTo>
                  <a:lnTo>
                    <a:pt x="1108" y="810"/>
                  </a:lnTo>
                  <a:lnTo>
                    <a:pt x="1034" y="856"/>
                  </a:lnTo>
                  <a:lnTo>
                    <a:pt x="968" y="910"/>
                  </a:lnTo>
                  <a:lnTo>
                    <a:pt x="906" y="970"/>
                  </a:lnTo>
                  <a:lnTo>
                    <a:pt x="854" y="1038"/>
                  </a:lnTo>
                  <a:lnTo>
                    <a:pt x="808" y="1110"/>
                  </a:lnTo>
                  <a:lnTo>
                    <a:pt x="772" y="1190"/>
                  </a:lnTo>
                  <a:lnTo>
                    <a:pt x="746" y="1274"/>
                  </a:lnTo>
                  <a:lnTo>
                    <a:pt x="730" y="1360"/>
                  </a:lnTo>
                  <a:lnTo>
                    <a:pt x="724" y="1452"/>
                  </a:lnTo>
                  <a:lnTo>
                    <a:pt x="0" y="1452"/>
                  </a:lnTo>
                  <a:lnTo>
                    <a:pt x="0" y="1452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80904" name="Freeform 8"/>
            <p:cNvSpPr>
              <a:spLocks/>
            </p:cNvSpPr>
            <p:nvPr/>
          </p:nvSpPr>
          <p:spPr bwMode="gray">
            <a:xfrm rot="7200000">
              <a:off x="3076" y="1484"/>
              <a:ext cx="1275" cy="1327"/>
            </a:xfrm>
            <a:custGeom>
              <a:avLst/>
              <a:gdLst/>
              <a:ahLst/>
              <a:cxnLst>
                <a:cxn ang="0">
                  <a:pos x="0" y="1452"/>
                </a:cxn>
                <a:cxn ang="0">
                  <a:pos x="6" y="1320"/>
                </a:cxn>
                <a:cxn ang="0">
                  <a:pos x="24" y="1190"/>
                </a:cxn>
                <a:cxn ang="0">
                  <a:pos x="52" y="1066"/>
                </a:cxn>
                <a:cxn ang="0">
                  <a:pos x="90" y="946"/>
                </a:cxn>
                <a:cxn ang="0">
                  <a:pos x="140" y="830"/>
                </a:cxn>
                <a:cxn ang="0">
                  <a:pos x="198" y="718"/>
                </a:cxn>
                <a:cxn ang="0">
                  <a:pos x="264" y="614"/>
                </a:cxn>
                <a:cxn ang="0">
                  <a:pos x="340" y="516"/>
                </a:cxn>
                <a:cxn ang="0">
                  <a:pos x="424" y="424"/>
                </a:cxn>
                <a:cxn ang="0">
                  <a:pos x="516" y="342"/>
                </a:cxn>
                <a:cxn ang="0">
                  <a:pos x="612" y="266"/>
                </a:cxn>
                <a:cxn ang="0">
                  <a:pos x="718" y="198"/>
                </a:cxn>
                <a:cxn ang="0">
                  <a:pos x="828" y="140"/>
                </a:cxn>
                <a:cxn ang="0">
                  <a:pos x="942" y="90"/>
                </a:cxn>
                <a:cxn ang="0">
                  <a:pos x="1064" y="52"/>
                </a:cxn>
                <a:cxn ang="0">
                  <a:pos x="1188" y="22"/>
                </a:cxn>
                <a:cxn ang="0">
                  <a:pos x="1316" y="6"/>
                </a:cxn>
                <a:cxn ang="0">
                  <a:pos x="1448" y="0"/>
                </a:cxn>
                <a:cxn ang="0">
                  <a:pos x="1448" y="726"/>
                </a:cxn>
                <a:cxn ang="0">
                  <a:pos x="1358" y="732"/>
                </a:cxn>
                <a:cxn ang="0">
                  <a:pos x="1270" y="748"/>
                </a:cxn>
                <a:cxn ang="0">
                  <a:pos x="1186" y="774"/>
                </a:cxn>
                <a:cxn ang="0">
                  <a:pos x="1108" y="810"/>
                </a:cxn>
                <a:cxn ang="0">
                  <a:pos x="1034" y="856"/>
                </a:cxn>
                <a:cxn ang="0">
                  <a:pos x="968" y="910"/>
                </a:cxn>
                <a:cxn ang="0">
                  <a:pos x="906" y="970"/>
                </a:cxn>
                <a:cxn ang="0">
                  <a:pos x="854" y="1038"/>
                </a:cxn>
                <a:cxn ang="0">
                  <a:pos x="808" y="1110"/>
                </a:cxn>
                <a:cxn ang="0">
                  <a:pos x="772" y="1190"/>
                </a:cxn>
                <a:cxn ang="0">
                  <a:pos x="746" y="1274"/>
                </a:cxn>
                <a:cxn ang="0">
                  <a:pos x="730" y="1360"/>
                </a:cxn>
                <a:cxn ang="0">
                  <a:pos x="724" y="1452"/>
                </a:cxn>
                <a:cxn ang="0">
                  <a:pos x="0" y="1452"/>
                </a:cxn>
                <a:cxn ang="0">
                  <a:pos x="0" y="1452"/>
                </a:cxn>
              </a:cxnLst>
              <a:rect l="0" t="0" r="r" b="b"/>
              <a:pathLst>
                <a:path w="1448" h="1452">
                  <a:moveTo>
                    <a:pt x="0" y="1452"/>
                  </a:moveTo>
                  <a:lnTo>
                    <a:pt x="6" y="1320"/>
                  </a:lnTo>
                  <a:lnTo>
                    <a:pt x="24" y="1190"/>
                  </a:lnTo>
                  <a:lnTo>
                    <a:pt x="52" y="1066"/>
                  </a:lnTo>
                  <a:lnTo>
                    <a:pt x="90" y="946"/>
                  </a:lnTo>
                  <a:lnTo>
                    <a:pt x="140" y="830"/>
                  </a:lnTo>
                  <a:lnTo>
                    <a:pt x="198" y="718"/>
                  </a:lnTo>
                  <a:lnTo>
                    <a:pt x="264" y="614"/>
                  </a:lnTo>
                  <a:lnTo>
                    <a:pt x="340" y="516"/>
                  </a:lnTo>
                  <a:lnTo>
                    <a:pt x="424" y="424"/>
                  </a:lnTo>
                  <a:lnTo>
                    <a:pt x="516" y="342"/>
                  </a:lnTo>
                  <a:lnTo>
                    <a:pt x="612" y="266"/>
                  </a:lnTo>
                  <a:lnTo>
                    <a:pt x="718" y="198"/>
                  </a:lnTo>
                  <a:lnTo>
                    <a:pt x="828" y="140"/>
                  </a:lnTo>
                  <a:lnTo>
                    <a:pt x="942" y="90"/>
                  </a:lnTo>
                  <a:lnTo>
                    <a:pt x="1064" y="52"/>
                  </a:lnTo>
                  <a:lnTo>
                    <a:pt x="1188" y="22"/>
                  </a:lnTo>
                  <a:lnTo>
                    <a:pt x="1316" y="6"/>
                  </a:lnTo>
                  <a:lnTo>
                    <a:pt x="1448" y="0"/>
                  </a:lnTo>
                  <a:lnTo>
                    <a:pt x="1448" y="726"/>
                  </a:lnTo>
                  <a:lnTo>
                    <a:pt x="1358" y="732"/>
                  </a:lnTo>
                  <a:lnTo>
                    <a:pt x="1270" y="748"/>
                  </a:lnTo>
                  <a:lnTo>
                    <a:pt x="1186" y="774"/>
                  </a:lnTo>
                  <a:lnTo>
                    <a:pt x="1108" y="810"/>
                  </a:lnTo>
                  <a:lnTo>
                    <a:pt x="1034" y="856"/>
                  </a:lnTo>
                  <a:lnTo>
                    <a:pt x="968" y="910"/>
                  </a:lnTo>
                  <a:lnTo>
                    <a:pt x="906" y="970"/>
                  </a:lnTo>
                  <a:lnTo>
                    <a:pt x="854" y="1038"/>
                  </a:lnTo>
                  <a:lnTo>
                    <a:pt x="808" y="1110"/>
                  </a:lnTo>
                  <a:lnTo>
                    <a:pt x="772" y="1190"/>
                  </a:lnTo>
                  <a:lnTo>
                    <a:pt x="746" y="1274"/>
                  </a:lnTo>
                  <a:lnTo>
                    <a:pt x="730" y="1360"/>
                  </a:lnTo>
                  <a:lnTo>
                    <a:pt x="724" y="1452"/>
                  </a:lnTo>
                  <a:lnTo>
                    <a:pt x="0" y="1452"/>
                  </a:lnTo>
                  <a:lnTo>
                    <a:pt x="0" y="1452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80905" name="AutoShape 9"/>
            <p:cNvSpPr>
              <a:spLocks noChangeArrowheads="1"/>
            </p:cNvSpPr>
            <p:nvPr/>
          </p:nvSpPr>
          <p:spPr bwMode="gray">
            <a:xfrm rot="23400000">
              <a:off x="3113" y="2457"/>
              <a:ext cx="1120" cy="694"/>
            </a:xfrm>
            <a:prstGeom prst="triangle">
              <a:avLst>
                <a:gd name="adj" fmla="val 50000"/>
              </a:avLst>
            </a:prstGeom>
            <a:solidFill>
              <a:schemeClr val="hlink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grpSp>
          <p:nvGrpSpPr>
            <p:cNvPr id="80906" name="Group 10"/>
            <p:cNvGrpSpPr>
              <a:grpSpLocks/>
            </p:cNvGrpSpPr>
            <p:nvPr/>
          </p:nvGrpSpPr>
          <p:grpSpPr bwMode="auto">
            <a:xfrm>
              <a:off x="1895" y="2616"/>
              <a:ext cx="1810" cy="1278"/>
              <a:chOff x="1895" y="2616"/>
              <a:chExt cx="1810" cy="1278"/>
            </a:xfrm>
          </p:grpSpPr>
          <p:sp>
            <p:nvSpPr>
              <p:cNvPr id="80907" name="Freeform 11"/>
              <p:cNvSpPr>
                <a:spLocks/>
              </p:cNvSpPr>
              <p:nvPr/>
            </p:nvSpPr>
            <p:spPr bwMode="gray">
              <a:xfrm rot="12600000">
                <a:off x="2381" y="2616"/>
                <a:ext cx="1324" cy="1278"/>
              </a:xfrm>
              <a:custGeom>
                <a:avLst/>
                <a:gdLst/>
                <a:ahLst/>
                <a:cxnLst>
                  <a:cxn ang="0">
                    <a:pos x="0" y="1452"/>
                  </a:cxn>
                  <a:cxn ang="0">
                    <a:pos x="6" y="1320"/>
                  </a:cxn>
                  <a:cxn ang="0">
                    <a:pos x="24" y="1190"/>
                  </a:cxn>
                  <a:cxn ang="0">
                    <a:pos x="52" y="1066"/>
                  </a:cxn>
                  <a:cxn ang="0">
                    <a:pos x="90" y="946"/>
                  </a:cxn>
                  <a:cxn ang="0">
                    <a:pos x="140" y="830"/>
                  </a:cxn>
                  <a:cxn ang="0">
                    <a:pos x="198" y="718"/>
                  </a:cxn>
                  <a:cxn ang="0">
                    <a:pos x="264" y="614"/>
                  </a:cxn>
                  <a:cxn ang="0">
                    <a:pos x="340" y="516"/>
                  </a:cxn>
                  <a:cxn ang="0">
                    <a:pos x="424" y="424"/>
                  </a:cxn>
                  <a:cxn ang="0">
                    <a:pos x="516" y="342"/>
                  </a:cxn>
                  <a:cxn ang="0">
                    <a:pos x="612" y="266"/>
                  </a:cxn>
                  <a:cxn ang="0">
                    <a:pos x="718" y="198"/>
                  </a:cxn>
                  <a:cxn ang="0">
                    <a:pos x="828" y="140"/>
                  </a:cxn>
                  <a:cxn ang="0">
                    <a:pos x="942" y="90"/>
                  </a:cxn>
                  <a:cxn ang="0">
                    <a:pos x="1064" y="52"/>
                  </a:cxn>
                  <a:cxn ang="0">
                    <a:pos x="1188" y="22"/>
                  </a:cxn>
                  <a:cxn ang="0">
                    <a:pos x="1316" y="6"/>
                  </a:cxn>
                  <a:cxn ang="0">
                    <a:pos x="1448" y="0"/>
                  </a:cxn>
                  <a:cxn ang="0">
                    <a:pos x="1448" y="726"/>
                  </a:cxn>
                  <a:cxn ang="0">
                    <a:pos x="1358" y="732"/>
                  </a:cxn>
                  <a:cxn ang="0">
                    <a:pos x="1270" y="748"/>
                  </a:cxn>
                  <a:cxn ang="0">
                    <a:pos x="1186" y="774"/>
                  </a:cxn>
                  <a:cxn ang="0">
                    <a:pos x="1108" y="810"/>
                  </a:cxn>
                  <a:cxn ang="0">
                    <a:pos x="1034" y="856"/>
                  </a:cxn>
                  <a:cxn ang="0">
                    <a:pos x="968" y="910"/>
                  </a:cxn>
                  <a:cxn ang="0">
                    <a:pos x="906" y="970"/>
                  </a:cxn>
                  <a:cxn ang="0">
                    <a:pos x="854" y="1038"/>
                  </a:cxn>
                  <a:cxn ang="0">
                    <a:pos x="808" y="1110"/>
                  </a:cxn>
                  <a:cxn ang="0">
                    <a:pos x="772" y="1190"/>
                  </a:cxn>
                  <a:cxn ang="0">
                    <a:pos x="746" y="1274"/>
                  </a:cxn>
                  <a:cxn ang="0">
                    <a:pos x="730" y="1360"/>
                  </a:cxn>
                  <a:cxn ang="0">
                    <a:pos x="724" y="1452"/>
                  </a:cxn>
                  <a:cxn ang="0">
                    <a:pos x="0" y="1452"/>
                  </a:cxn>
                  <a:cxn ang="0">
                    <a:pos x="0" y="1452"/>
                  </a:cxn>
                </a:cxnLst>
                <a:rect l="0" t="0" r="r" b="b"/>
                <a:pathLst>
                  <a:path w="1448" h="1452">
                    <a:moveTo>
                      <a:pt x="0" y="1452"/>
                    </a:moveTo>
                    <a:lnTo>
                      <a:pt x="6" y="1320"/>
                    </a:lnTo>
                    <a:lnTo>
                      <a:pt x="24" y="1190"/>
                    </a:lnTo>
                    <a:lnTo>
                      <a:pt x="52" y="1066"/>
                    </a:lnTo>
                    <a:lnTo>
                      <a:pt x="90" y="946"/>
                    </a:lnTo>
                    <a:lnTo>
                      <a:pt x="140" y="830"/>
                    </a:lnTo>
                    <a:lnTo>
                      <a:pt x="198" y="718"/>
                    </a:lnTo>
                    <a:lnTo>
                      <a:pt x="264" y="614"/>
                    </a:lnTo>
                    <a:lnTo>
                      <a:pt x="340" y="516"/>
                    </a:lnTo>
                    <a:lnTo>
                      <a:pt x="424" y="424"/>
                    </a:lnTo>
                    <a:lnTo>
                      <a:pt x="516" y="342"/>
                    </a:lnTo>
                    <a:lnTo>
                      <a:pt x="612" y="266"/>
                    </a:lnTo>
                    <a:lnTo>
                      <a:pt x="718" y="198"/>
                    </a:lnTo>
                    <a:lnTo>
                      <a:pt x="828" y="140"/>
                    </a:lnTo>
                    <a:lnTo>
                      <a:pt x="942" y="90"/>
                    </a:lnTo>
                    <a:lnTo>
                      <a:pt x="1064" y="52"/>
                    </a:lnTo>
                    <a:lnTo>
                      <a:pt x="1188" y="22"/>
                    </a:lnTo>
                    <a:lnTo>
                      <a:pt x="1316" y="6"/>
                    </a:lnTo>
                    <a:lnTo>
                      <a:pt x="1448" y="0"/>
                    </a:lnTo>
                    <a:lnTo>
                      <a:pt x="1448" y="726"/>
                    </a:lnTo>
                    <a:lnTo>
                      <a:pt x="1358" y="732"/>
                    </a:lnTo>
                    <a:lnTo>
                      <a:pt x="1270" y="748"/>
                    </a:lnTo>
                    <a:lnTo>
                      <a:pt x="1186" y="774"/>
                    </a:lnTo>
                    <a:lnTo>
                      <a:pt x="1108" y="810"/>
                    </a:lnTo>
                    <a:lnTo>
                      <a:pt x="1034" y="856"/>
                    </a:lnTo>
                    <a:lnTo>
                      <a:pt x="968" y="910"/>
                    </a:lnTo>
                    <a:lnTo>
                      <a:pt x="906" y="970"/>
                    </a:lnTo>
                    <a:lnTo>
                      <a:pt x="854" y="1038"/>
                    </a:lnTo>
                    <a:lnTo>
                      <a:pt x="808" y="1110"/>
                    </a:lnTo>
                    <a:lnTo>
                      <a:pt x="772" y="1190"/>
                    </a:lnTo>
                    <a:lnTo>
                      <a:pt x="746" y="1274"/>
                    </a:lnTo>
                    <a:lnTo>
                      <a:pt x="730" y="1360"/>
                    </a:lnTo>
                    <a:lnTo>
                      <a:pt x="724" y="1452"/>
                    </a:lnTo>
                    <a:lnTo>
                      <a:pt x="0" y="1452"/>
                    </a:lnTo>
                    <a:lnTo>
                      <a:pt x="0" y="1452"/>
                    </a:lnTo>
                    <a:close/>
                  </a:path>
                </a:pathLst>
              </a:custGeom>
              <a:solidFill>
                <a:schemeClr val="hlink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80908" name="Freeform 12"/>
              <p:cNvSpPr>
                <a:spLocks/>
              </p:cNvSpPr>
              <p:nvPr/>
            </p:nvSpPr>
            <p:spPr bwMode="gray">
              <a:xfrm rot="14400000">
                <a:off x="1921" y="2593"/>
                <a:ext cx="1275" cy="1327"/>
              </a:xfrm>
              <a:custGeom>
                <a:avLst/>
                <a:gdLst/>
                <a:ahLst/>
                <a:cxnLst>
                  <a:cxn ang="0">
                    <a:pos x="0" y="1452"/>
                  </a:cxn>
                  <a:cxn ang="0">
                    <a:pos x="6" y="1320"/>
                  </a:cxn>
                  <a:cxn ang="0">
                    <a:pos x="24" y="1190"/>
                  </a:cxn>
                  <a:cxn ang="0">
                    <a:pos x="52" y="1066"/>
                  </a:cxn>
                  <a:cxn ang="0">
                    <a:pos x="90" y="946"/>
                  </a:cxn>
                  <a:cxn ang="0">
                    <a:pos x="140" y="830"/>
                  </a:cxn>
                  <a:cxn ang="0">
                    <a:pos x="198" y="718"/>
                  </a:cxn>
                  <a:cxn ang="0">
                    <a:pos x="264" y="614"/>
                  </a:cxn>
                  <a:cxn ang="0">
                    <a:pos x="340" y="516"/>
                  </a:cxn>
                  <a:cxn ang="0">
                    <a:pos x="424" y="424"/>
                  </a:cxn>
                  <a:cxn ang="0">
                    <a:pos x="516" y="342"/>
                  </a:cxn>
                  <a:cxn ang="0">
                    <a:pos x="612" y="266"/>
                  </a:cxn>
                  <a:cxn ang="0">
                    <a:pos x="718" y="198"/>
                  </a:cxn>
                  <a:cxn ang="0">
                    <a:pos x="828" y="140"/>
                  </a:cxn>
                  <a:cxn ang="0">
                    <a:pos x="942" y="90"/>
                  </a:cxn>
                  <a:cxn ang="0">
                    <a:pos x="1064" y="52"/>
                  </a:cxn>
                  <a:cxn ang="0">
                    <a:pos x="1188" y="22"/>
                  </a:cxn>
                  <a:cxn ang="0">
                    <a:pos x="1316" y="6"/>
                  </a:cxn>
                  <a:cxn ang="0">
                    <a:pos x="1448" y="0"/>
                  </a:cxn>
                  <a:cxn ang="0">
                    <a:pos x="1448" y="726"/>
                  </a:cxn>
                  <a:cxn ang="0">
                    <a:pos x="1358" y="732"/>
                  </a:cxn>
                  <a:cxn ang="0">
                    <a:pos x="1270" y="748"/>
                  </a:cxn>
                  <a:cxn ang="0">
                    <a:pos x="1186" y="774"/>
                  </a:cxn>
                  <a:cxn ang="0">
                    <a:pos x="1108" y="810"/>
                  </a:cxn>
                  <a:cxn ang="0">
                    <a:pos x="1034" y="856"/>
                  </a:cxn>
                  <a:cxn ang="0">
                    <a:pos x="968" y="910"/>
                  </a:cxn>
                  <a:cxn ang="0">
                    <a:pos x="906" y="970"/>
                  </a:cxn>
                  <a:cxn ang="0">
                    <a:pos x="854" y="1038"/>
                  </a:cxn>
                  <a:cxn ang="0">
                    <a:pos x="808" y="1110"/>
                  </a:cxn>
                  <a:cxn ang="0">
                    <a:pos x="772" y="1190"/>
                  </a:cxn>
                  <a:cxn ang="0">
                    <a:pos x="746" y="1274"/>
                  </a:cxn>
                  <a:cxn ang="0">
                    <a:pos x="730" y="1360"/>
                  </a:cxn>
                  <a:cxn ang="0">
                    <a:pos x="724" y="1452"/>
                  </a:cxn>
                  <a:cxn ang="0">
                    <a:pos x="0" y="1452"/>
                  </a:cxn>
                  <a:cxn ang="0">
                    <a:pos x="0" y="1452"/>
                  </a:cxn>
                </a:cxnLst>
                <a:rect l="0" t="0" r="r" b="b"/>
                <a:pathLst>
                  <a:path w="1448" h="1452">
                    <a:moveTo>
                      <a:pt x="0" y="1452"/>
                    </a:moveTo>
                    <a:lnTo>
                      <a:pt x="6" y="1320"/>
                    </a:lnTo>
                    <a:lnTo>
                      <a:pt x="24" y="1190"/>
                    </a:lnTo>
                    <a:lnTo>
                      <a:pt x="52" y="1066"/>
                    </a:lnTo>
                    <a:lnTo>
                      <a:pt x="90" y="946"/>
                    </a:lnTo>
                    <a:lnTo>
                      <a:pt x="140" y="830"/>
                    </a:lnTo>
                    <a:lnTo>
                      <a:pt x="198" y="718"/>
                    </a:lnTo>
                    <a:lnTo>
                      <a:pt x="264" y="614"/>
                    </a:lnTo>
                    <a:lnTo>
                      <a:pt x="340" y="516"/>
                    </a:lnTo>
                    <a:lnTo>
                      <a:pt x="424" y="424"/>
                    </a:lnTo>
                    <a:lnTo>
                      <a:pt x="516" y="342"/>
                    </a:lnTo>
                    <a:lnTo>
                      <a:pt x="612" y="266"/>
                    </a:lnTo>
                    <a:lnTo>
                      <a:pt x="718" y="198"/>
                    </a:lnTo>
                    <a:lnTo>
                      <a:pt x="828" y="140"/>
                    </a:lnTo>
                    <a:lnTo>
                      <a:pt x="942" y="90"/>
                    </a:lnTo>
                    <a:lnTo>
                      <a:pt x="1064" y="52"/>
                    </a:lnTo>
                    <a:lnTo>
                      <a:pt x="1188" y="22"/>
                    </a:lnTo>
                    <a:lnTo>
                      <a:pt x="1316" y="6"/>
                    </a:lnTo>
                    <a:lnTo>
                      <a:pt x="1448" y="0"/>
                    </a:lnTo>
                    <a:lnTo>
                      <a:pt x="1448" y="726"/>
                    </a:lnTo>
                    <a:lnTo>
                      <a:pt x="1358" y="732"/>
                    </a:lnTo>
                    <a:lnTo>
                      <a:pt x="1270" y="748"/>
                    </a:lnTo>
                    <a:lnTo>
                      <a:pt x="1186" y="774"/>
                    </a:lnTo>
                    <a:lnTo>
                      <a:pt x="1108" y="810"/>
                    </a:lnTo>
                    <a:lnTo>
                      <a:pt x="1034" y="856"/>
                    </a:lnTo>
                    <a:lnTo>
                      <a:pt x="968" y="910"/>
                    </a:lnTo>
                    <a:lnTo>
                      <a:pt x="906" y="970"/>
                    </a:lnTo>
                    <a:lnTo>
                      <a:pt x="854" y="1038"/>
                    </a:lnTo>
                    <a:lnTo>
                      <a:pt x="808" y="1110"/>
                    </a:lnTo>
                    <a:lnTo>
                      <a:pt x="772" y="1190"/>
                    </a:lnTo>
                    <a:lnTo>
                      <a:pt x="746" y="1274"/>
                    </a:lnTo>
                    <a:lnTo>
                      <a:pt x="730" y="1360"/>
                    </a:lnTo>
                    <a:lnTo>
                      <a:pt x="724" y="1452"/>
                    </a:lnTo>
                    <a:lnTo>
                      <a:pt x="0" y="1452"/>
                    </a:lnTo>
                    <a:lnTo>
                      <a:pt x="0" y="1452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</p:grpSp>
        <p:sp>
          <p:nvSpPr>
            <p:cNvPr id="80909" name="AutoShape 13"/>
            <p:cNvSpPr>
              <a:spLocks noChangeArrowheads="1"/>
            </p:cNvSpPr>
            <p:nvPr/>
          </p:nvSpPr>
          <p:spPr bwMode="gray">
            <a:xfrm rot="30600000">
              <a:off x="1444" y="2616"/>
              <a:ext cx="1120" cy="622"/>
            </a:xfrm>
            <a:prstGeom prst="triangle">
              <a:avLst>
                <a:gd name="adj" fmla="val 50000"/>
              </a:avLst>
            </a:prstGeom>
            <a:solidFill>
              <a:srgbClr val="908BE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grpSp>
          <p:nvGrpSpPr>
            <p:cNvPr id="80910" name="Group 14"/>
            <p:cNvGrpSpPr>
              <a:grpSpLocks/>
            </p:cNvGrpSpPr>
            <p:nvPr/>
          </p:nvGrpSpPr>
          <p:grpSpPr bwMode="auto">
            <a:xfrm>
              <a:off x="1236" y="1101"/>
              <a:ext cx="1566" cy="1685"/>
              <a:chOff x="1236" y="1101"/>
              <a:chExt cx="1566" cy="1685"/>
            </a:xfrm>
          </p:grpSpPr>
          <p:sp>
            <p:nvSpPr>
              <p:cNvPr id="80911" name="Freeform 15"/>
              <p:cNvSpPr>
                <a:spLocks/>
              </p:cNvSpPr>
              <p:nvPr/>
            </p:nvSpPr>
            <p:spPr bwMode="gray">
              <a:xfrm rot="19800000">
                <a:off x="1236" y="1507"/>
                <a:ext cx="1324" cy="1279"/>
              </a:xfrm>
              <a:custGeom>
                <a:avLst/>
                <a:gdLst/>
                <a:ahLst/>
                <a:cxnLst>
                  <a:cxn ang="0">
                    <a:pos x="0" y="1452"/>
                  </a:cxn>
                  <a:cxn ang="0">
                    <a:pos x="6" y="1320"/>
                  </a:cxn>
                  <a:cxn ang="0">
                    <a:pos x="24" y="1190"/>
                  </a:cxn>
                  <a:cxn ang="0">
                    <a:pos x="52" y="1066"/>
                  </a:cxn>
                  <a:cxn ang="0">
                    <a:pos x="90" y="946"/>
                  </a:cxn>
                  <a:cxn ang="0">
                    <a:pos x="140" y="830"/>
                  </a:cxn>
                  <a:cxn ang="0">
                    <a:pos x="198" y="718"/>
                  </a:cxn>
                  <a:cxn ang="0">
                    <a:pos x="264" y="614"/>
                  </a:cxn>
                  <a:cxn ang="0">
                    <a:pos x="340" y="516"/>
                  </a:cxn>
                  <a:cxn ang="0">
                    <a:pos x="424" y="424"/>
                  </a:cxn>
                  <a:cxn ang="0">
                    <a:pos x="516" y="342"/>
                  </a:cxn>
                  <a:cxn ang="0">
                    <a:pos x="612" y="266"/>
                  </a:cxn>
                  <a:cxn ang="0">
                    <a:pos x="718" y="198"/>
                  </a:cxn>
                  <a:cxn ang="0">
                    <a:pos x="828" y="140"/>
                  </a:cxn>
                  <a:cxn ang="0">
                    <a:pos x="942" y="90"/>
                  </a:cxn>
                  <a:cxn ang="0">
                    <a:pos x="1064" y="52"/>
                  </a:cxn>
                  <a:cxn ang="0">
                    <a:pos x="1188" y="22"/>
                  </a:cxn>
                  <a:cxn ang="0">
                    <a:pos x="1316" y="6"/>
                  </a:cxn>
                  <a:cxn ang="0">
                    <a:pos x="1448" y="0"/>
                  </a:cxn>
                  <a:cxn ang="0">
                    <a:pos x="1448" y="726"/>
                  </a:cxn>
                  <a:cxn ang="0">
                    <a:pos x="1358" y="732"/>
                  </a:cxn>
                  <a:cxn ang="0">
                    <a:pos x="1270" y="748"/>
                  </a:cxn>
                  <a:cxn ang="0">
                    <a:pos x="1186" y="774"/>
                  </a:cxn>
                  <a:cxn ang="0">
                    <a:pos x="1108" y="810"/>
                  </a:cxn>
                  <a:cxn ang="0">
                    <a:pos x="1034" y="856"/>
                  </a:cxn>
                  <a:cxn ang="0">
                    <a:pos x="968" y="910"/>
                  </a:cxn>
                  <a:cxn ang="0">
                    <a:pos x="906" y="970"/>
                  </a:cxn>
                  <a:cxn ang="0">
                    <a:pos x="854" y="1038"/>
                  </a:cxn>
                  <a:cxn ang="0">
                    <a:pos x="808" y="1110"/>
                  </a:cxn>
                  <a:cxn ang="0">
                    <a:pos x="772" y="1190"/>
                  </a:cxn>
                  <a:cxn ang="0">
                    <a:pos x="746" y="1274"/>
                  </a:cxn>
                  <a:cxn ang="0">
                    <a:pos x="730" y="1360"/>
                  </a:cxn>
                  <a:cxn ang="0">
                    <a:pos x="724" y="1452"/>
                  </a:cxn>
                  <a:cxn ang="0">
                    <a:pos x="0" y="1452"/>
                  </a:cxn>
                  <a:cxn ang="0">
                    <a:pos x="0" y="1452"/>
                  </a:cxn>
                </a:cxnLst>
                <a:rect l="0" t="0" r="r" b="b"/>
                <a:pathLst>
                  <a:path w="1448" h="1452">
                    <a:moveTo>
                      <a:pt x="0" y="1452"/>
                    </a:moveTo>
                    <a:lnTo>
                      <a:pt x="6" y="1320"/>
                    </a:lnTo>
                    <a:lnTo>
                      <a:pt x="24" y="1190"/>
                    </a:lnTo>
                    <a:lnTo>
                      <a:pt x="52" y="1066"/>
                    </a:lnTo>
                    <a:lnTo>
                      <a:pt x="90" y="946"/>
                    </a:lnTo>
                    <a:lnTo>
                      <a:pt x="140" y="830"/>
                    </a:lnTo>
                    <a:lnTo>
                      <a:pt x="198" y="718"/>
                    </a:lnTo>
                    <a:lnTo>
                      <a:pt x="264" y="614"/>
                    </a:lnTo>
                    <a:lnTo>
                      <a:pt x="340" y="516"/>
                    </a:lnTo>
                    <a:lnTo>
                      <a:pt x="424" y="424"/>
                    </a:lnTo>
                    <a:lnTo>
                      <a:pt x="516" y="342"/>
                    </a:lnTo>
                    <a:lnTo>
                      <a:pt x="612" y="266"/>
                    </a:lnTo>
                    <a:lnTo>
                      <a:pt x="718" y="198"/>
                    </a:lnTo>
                    <a:lnTo>
                      <a:pt x="828" y="140"/>
                    </a:lnTo>
                    <a:lnTo>
                      <a:pt x="942" y="90"/>
                    </a:lnTo>
                    <a:lnTo>
                      <a:pt x="1064" y="52"/>
                    </a:lnTo>
                    <a:lnTo>
                      <a:pt x="1188" y="22"/>
                    </a:lnTo>
                    <a:lnTo>
                      <a:pt x="1316" y="6"/>
                    </a:lnTo>
                    <a:lnTo>
                      <a:pt x="1448" y="0"/>
                    </a:lnTo>
                    <a:lnTo>
                      <a:pt x="1448" y="726"/>
                    </a:lnTo>
                    <a:lnTo>
                      <a:pt x="1358" y="732"/>
                    </a:lnTo>
                    <a:lnTo>
                      <a:pt x="1270" y="748"/>
                    </a:lnTo>
                    <a:lnTo>
                      <a:pt x="1186" y="774"/>
                    </a:lnTo>
                    <a:lnTo>
                      <a:pt x="1108" y="810"/>
                    </a:lnTo>
                    <a:lnTo>
                      <a:pt x="1034" y="856"/>
                    </a:lnTo>
                    <a:lnTo>
                      <a:pt x="968" y="910"/>
                    </a:lnTo>
                    <a:lnTo>
                      <a:pt x="906" y="970"/>
                    </a:lnTo>
                    <a:lnTo>
                      <a:pt x="854" y="1038"/>
                    </a:lnTo>
                    <a:lnTo>
                      <a:pt x="808" y="1110"/>
                    </a:lnTo>
                    <a:lnTo>
                      <a:pt x="772" y="1190"/>
                    </a:lnTo>
                    <a:lnTo>
                      <a:pt x="746" y="1274"/>
                    </a:lnTo>
                    <a:lnTo>
                      <a:pt x="730" y="1360"/>
                    </a:lnTo>
                    <a:lnTo>
                      <a:pt x="724" y="1452"/>
                    </a:lnTo>
                    <a:lnTo>
                      <a:pt x="0" y="1452"/>
                    </a:lnTo>
                    <a:lnTo>
                      <a:pt x="0" y="1452"/>
                    </a:lnTo>
                    <a:close/>
                  </a:path>
                </a:pathLst>
              </a:custGeom>
              <a:solidFill>
                <a:srgbClr val="908BE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80912" name="Freeform 16"/>
              <p:cNvSpPr>
                <a:spLocks/>
              </p:cNvSpPr>
              <p:nvPr/>
            </p:nvSpPr>
            <p:spPr bwMode="gray">
              <a:xfrm>
                <a:off x="1478" y="1101"/>
                <a:ext cx="1324" cy="1279"/>
              </a:xfrm>
              <a:custGeom>
                <a:avLst/>
                <a:gdLst/>
                <a:ahLst/>
                <a:cxnLst>
                  <a:cxn ang="0">
                    <a:pos x="0" y="1452"/>
                  </a:cxn>
                  <a:cxn ang="0">
                    <a:pos x="6" y="1320"/>
                  </a:cxn>
                  <a:cxn ang="0">
                    <a:pos x="24" y="1190"/>
                  </a:cxn>
                  <a:cxn ang="0">
                    <a:pos x="52" y="1066"/>
                  </a:cxn>
                  <a:cxn ang="0">
                    <a:pos x="90" y="946"/>
                  </a:cxn>
                  <a:cxn ang="0">
                    <a:pos x="140" y="830"/>
                  </a:cxn>
                  <a:cxn ang="0">
                    <a:pos x="198" y="718"/>
                  </a:cxn>
                  <a:cxn ang="0">
                    <a:pos x="264" y="614"/>
                  </a:cxn>
                  <a:cxn ang="0">
                    <a:pos x="340" y="516"/>
                  </a:cxn>
                  <a:cxn ang="0">
                    <a:pos x="424" y="424"/>
                  </a:cxn>
                  <a:cxn ang="0">
                    <a:pos x="516" y="342"/>
                  </a:cxn>
                  <a:cxn ang="0">
                    <a:pos x="612" y="266"/>
                  </a:cxn>
                  <a:cxn ang="0">
                    <a:pos x="718" y="198"/>
                  </a:cxn>
                  <a:cxn ang="0">
                    <a:pos x="828" y="140"/>
                  </a:cxn>
                  <a:cxn ang="0">
                    <a:pos x="942" y="90"/>
                  </a:cxn>
                  <a:cxn ang="0">
                    <a:pos x="1064" y="52"/>
                  </a:cxn>
                  <a:cxn ang="0">
                    <a:pos x="1188" y="22"/>
                  </a:cxn>
                  <a:cxn ang="0">
                    <a:pos x="1316" y="6"/>
                  </a:cxn>
                  <a:cxn ang="0">
                    <a:pos x="1448" y="0"/>
                  </a:cxn>
                  <a:cxn ang="0">
                    <a:pos x="1448" y="726"/>
                  </a:cxn>
                  <a:cxn ang="0">
                    <a:pos x="1358" y="732"/>
                  </a:cxn>
                  <a:cxn ang="0">
                    <a:pos x="1270" y="748"/>
                  </a:cxn>
                  <a:cxn ang="0">
                    <a:pos x="1186" y="774"/>
                  </a:cxn>
                  <a:cxn ang="0">
                    <a:pos x="1108" y="810"/>
                  </a:cxn>
                  <a:cxn ang="0">
                    <a:pos x="1034" y="856"/>
                  </a:cxn>
                  <a:cxn ang="0">
                    <a:pos x="968" y="910"/>
                  </a:cxn>
                  <a:cxn ang="0">
                    <a:pos x="906" y="970"/>
                  </a:cxn>
                  <a:cxn ang="0">
                    <a:pos x="854" y="1038"/>
                  </a:cxn>
                  <a:cxn ang="0">
                    <a:pos x="808" y="1110"/>
                  </a:cxn>
                  <a:cxn ang="0">
                    <a:pos x="772" y="1190"/>
                  </a:cxn>
                  <a:cxn ang="0">
                    <a:pos x="746" y="1274"/>
                  </a:cxn>
                  <a:cxn ang="0">
                    <a:pos x="730" y="1360"/>
                  </a:cxn>
                  <a:cxn ang="0">
                    <a:pos x="724" y="1452"/>
                  </a:cxn>
                  <a:cxn ang="0">
                    <a:pos x="0" y="1452"/>
                  </a:cxn>
                  <a:cxn ang="0">
                    <a:pos x="0" y="1452"/>
                  </a:cxn>
                </a:cxnLst>
                <a:rect l="0" t="0" r="r" b="b"/>
                <a:pathLst>
                  <a:path w="1448" h="1452">
                    <a:moveTo>
                      <a:pt x="0" y="1452"/>
                    </a:moveTo>
                    <a:lnTo>
                      <a:pt x="6" y="1320"/>
                    </a:lnTo>
                    <a:lnTo>
                      <a:pt x="24" y="1190"/>
                    </a:lnTo>
                    <a:lnTo>
                      <a:pt x="52" y="1066"/>
                    </a:lnTo>
                    <a:lnTo>
                      <a:pt x="90" y="946"/>
                    </a:lnTo>
                    <a:lnTo>
                      <a:pt x="140" y="830"/>
                    </a:lnTo>
                    <a:lnTo>
                      <a:pt x="198" y="718"/>
                    </a:lnTo>
                    <a:lnTo>
                      <a:pt x="264" y="614"/>
                    </a:lnTo>
                    <a:lnTo>
                      <a:pt x="340" y="516"/>
                    </a:lnTo>
                    <a:lnTo>
                      <a:pt x="424" y="424"/>
                    </a:lnTo>
                    <a:lnTo>
                      <a:pt x="516" y="342"/>
                    </a:lnTo>
                    <a:lnTo>
                      <a:pt x="612" y="266"/>
                    </a:lnTo>
                    <a:lnTo>
                      <a:pt x="718" y="198"/>
                    </a:lnTo>
                    <a:lnTo>
                      <a:pt x="828" y="140"/>
                    </a:lnTo>
                    <a:lnTo>
                      <a:pt x="942" y="90"/>
                    </a:lnTo>
                    <a:lnTo>
                      <a:pt x="1064" y="52"/>
                    </a:lnTo>
                    <a:lnTo>
                      <a:pt x="1188" y="22"/>
                    </a:lnTo>
                    <a:lnTo>
                      <a:pt x="1316" y="6"/>
                    </a:lnTo>
                    <a:lnTo>
                      <a:pt x="1448" y="0"/>
                    </a:lnTo>
                    <a:lnTo>
                      <a:pt x="1448" y="726"/>
                    </a:lnTo>
                    <a:lnTo>
                      <a:pt x="1358" y="732"/>
                    </a:lnTo>
                    <a:lnTo>
                      <a:pt x="1270" y="748"/>
                    </a:lnTo>
                    <a:lnTo>
                      <a:pt x="1186" y="774"/>
                    </a:lnTo>
                    <a:lnTo>
                      <a:pt x="1108" y="810"/>
                    </a:lnTo>
                    <a:lnTo>
                      <a:pt x="1034" y="856"/>
                    </a:lnTo>
                    <a:lnTo>
                      <a:pt x="968" y="910"/>
                    </a:lnTo>
                    <a:lnTo>
                      <a:pt x="906" y="970"/>
                    </a:lnTo>
                    <a:lnTo>
                      <a:pt x="854" y="1038"/>
                    </a:lnTo>
                    <a:lnTo>
                      <a:pt x="808" y="1110"/>
                    </a:lnTo>
                    <a:lnTo>
                      <a:pt x="772" y="1190"/>
                    </a:lnTo>
                    <a:lnTo>
                      <a:pt x="746" y="1274"/>
                    </a:lnTo>
                    <a:lnTo>
                      <a:pt x="730" y="1360"/>
                    </a:lnTo>
                    <a:lnTo>
                      <a:pt x="724" y="1452"/>
                    </a:lnTo>
                    <a:lnTo>
                      <a:pt x="0" y="1452"/>
                    </a:lnTo>
                    <a:lnTo>
                      <a:pt x="0" y="1452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08BEF">
                      <a:gamma/>
                      <a:shade val="46275"/>
                      <a:invGamma/>
                    </a:srgbClr>
                  </a:gs>
                  <a:gs pos="100000">
                    <a:srgbClr val="908BEF"/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</p:grpSp>
        <p:sp>
          <p:nvSpPr>
            <p:cNvPr id="80913" name="AutoShape 17"/>
            <p:cNvSpPr>
              <a:spLocks noChangeArrowheads="1"/>
            </p:cNvSpPr>
            <p:nvPr/>
          </p:nvSpPr>
          <p:spPr bwMode="gray">
            <a:xfrm rot="16200000">
              <a:off x="2104" y="1069"/>
              <a:ext cx="1079" cy="722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</p:grpSp>
      <p:sp>
        <p:nvSpPr>
          <p:cNvPr id="80914" name="AutoShape 18"/>
          <p:cNvSpPr>
            <a:spLocks noChangeArrowheads="1"/>
          </p:cNvSpPr>
          <p:nvPr/>
        </p:nvSpPr>
        <p:spPr bwMode="auto">
          <a:xfrm>
            <a:off x="2195736" y="4941168"/>
            <a:ext cx="4177878" cy="1439564"/>
          </a:xfrm>
          <a:prstGeom prst="roundRect">
            <a:avLst>
              <a:gd name="adj" fmla="val 50000"/>
            </a:avLst>
          </a:prstGeom>
          <a:solidFill>
            <a:schemeClr val="hlink"/>
          </a:soli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ko-KR" altLang="en-US" b="1" dirty="0" smtClean="0">
                <a:solidFill>
                  <a:srgbClr val="FFFFFF"/>
                </a:solidFill>
                <a:latin typeface="Verdana" pitchFamily="34" charset="0"/>
                <a:ea typeface="굴림" pitchFamily="50" charset="-127"/>
              </a:rPr>
              <a:t>강의시간표는 학과별로 동일시간</a:t>
            </a:r>
            <a:endParaRPr lang="en-US" altLang="ko-KR" b="1" dirty="0" smtClean="0">
              <a:solidFill>
                <a:srgbClr val="FFFFFF"/>
              </a:solidFill>
              <a:latin typeface="Verdana" pitchFamily="34" charset="0"/>
              <a:ea typeface="굴림" pitchFamily="50" charset="-127"/>
            </a:endParaRPr>
          </a:p>
          <a:p>
            <a:pPr algn="ctr"/>
            <a:r>
              <a:rPr lang="ko-KR" altLang="en-US" b="1" dirty="0" smtClean="0">
                <a:solidFill>
                  <a:srgbClr val="FFFFFF"/>
                </a:solidFill>
                <a:latin typeface="Verdana" pitchFamily="34" charset="0"/>
                <a:ea typeface="굴림" pitchFamily="50" charset="-127"/>
              </a:rPr>
              <a:t>상대평가과목</a:t>
            </a:r>
            <a:endParaRPr lang="en-US" altLang="ko-KR" b="1" dirty="0" smtClean="0">
              <a:solidFill>
                <a:srgbClr val="FFFFFF"/>
              </a:solidFill>
              <a:latin typeface="Verdana" pitchFamily="34" charset="0"/>
              <a:ea typeface="굴림" pitchFamily="50" charset="-127"/>
            </a:endParaRPr>
          </a:p>
          <a:p>
            <a:pPr algn="ctr"/>
            <a:r>
              <a:rPr lang="ko-KR" altLang="en-US" b="1" dirty="0" smtClean="0">
                <a:solidFill>
                  <a:srgbClr val="FFFFFF"/>
                </a:solidFill>
                <a:latin typeface="Verdana" pitchFamily="34" charset="0"/>
                <a:ea typeface="굴림" pitchFamily="50" charset="-127"/>
              </a:rPr>
              <a:t>영어교과목 지정가능</a:t>
            </a:r>
            <a:endParaRPr lang="ko-KR" altLang="en-US" b="1" dirty="0">
              <a:solidFill>
                <a:srgbClr val="FFFFFF"/>
              </a:solidFill>
              <a:latin typeface="Verdana" pitchFamily="34" charset="0"/>
              <a:ea typeface="굴림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042TGp_finance_diagram_s">
  <a:themeElements>
    <a:clrScheme name="c042TGp_finance_diagram_s 3">
      <a:dk1>
        <a:srgbClr val="4D4D4D"/>
      </a:dk1>
      <a:lt1>
        <a:srgbClr val="FFFFFF"/>
      </a:lt1>
      <a:dk2>
        <a:srgbClr val="FFFFFF"/>
      </a:dk2>
      <a:lt2>
        <a:srgbClr val="B2B2B2"/>
      </a:lt2>
      <a:accent1>
        <a:srgbClr val="058089"/>
      </a:accent1>
      <a:accent2>
        <a:srgbClr val="99CC00"/>
      </a:accent2>
      <a:accent3>
        <a:srgbClr val="FFFFFF"/>
      </a:accent3>
      <a:accent4>
        <a:srgbClr val="404040"/>
      </a:accent4>
      <a:accent5>
        <a:srgbClr val="AAC0C4"/>
      </a:accent5>
      <a:accent6>
        <a:srgbClr val="8AB900"/>
      </a:accent6>
      <a:hlink>
        <a:srgbClr val="2CA9D0"/>
      </a:hlink>
      <a:folHlink>
        <a:srgbClr val="4841D9"/>
      </a:folHlink>
    </a:clrScheme>
    <a:fontScheme name="c042TGp_finance_diagram_s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042TGp_finance_diagram_s 1">
        <a:dk1>
          <a:srgbClr val="333333"/>
        </a:dk1>
        <a:lt1>
          <a:srgbClr val="FFFFFF"/>
        </a:lt1>
        <a:dk2>
          <a:srgbClr val="FFFFFF"/>
        </a:dk2>
        <a:lt2>
          <a:srgbClr val="B2B2B2"/>
        </a:lt2>
        <a:accent1>
          <a:srgbClr val="202AAE"/>
        </a:accent1>
        <a:accent2>
          <a:srgbClr val="CC5D36"/>
        </a:accent2>
        <a:accent3>
          <a:srgbClr val="FFFFFF"/>
        </a:accent3>
        <a:accent4>
          <a:srgbClr val="2A2A2A"/>
        </a:accent4>
        <a:accent5>
          <a:srgbClr val="ABACD3"/>
        </a:accent5>
        <a:accent6>
          <a:srgbClr val="B95330"/>
        </a:accent6>
        <a:hlink>
          <a:srgbClr val="1F7CD1"/>
        </a:hlink>
        <a:folHlink>
          <a:srgbClr val="6544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042TGp_finance_diagram_s 2">
        <a:dk1>
          <a:srgbClr val="333333"/>
        </a:dk1>
        <a:lt1>
          <a:srgbClr val="FFFFFF"/>
        </a:lt1>
        <a:dk2>
          <a:srgbClr val="FFFFFF"/>
        </a:dk2>
        <a:lt2>
          <a:srgbClr val="B2B2B2"/>
        </a:lt2>
        <a:accent1>
          <a:srgbClr val="2C8EC4"/>
        </a:accent1>
        <a:accent2>
          <a:srgbClr val="CFBE6B"/>
        </a:accent2>
        <a:accent3>
          <a:srgbClr val="FFFFFF"/>
        </a:accent3>
        <a:accent4>
          <a:srgbClr val="2A2A2A"/>
        </a:accent4>
        <a:accent5>
          <a:srgbClr val="ACC6DE"/>
        </a:accent5>
        <a:accent6>
          <a:srgbClr val="BBAC60"/>
        </a:accent6>
        <a:hlink>
          <a:srgbClr val="7047D7"/>
        </a:hlink>
        <a:folHlink>
          <a:srgbClr val="185A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042TGp_finance_diagram_s 3">
        <a:dk1>
          <a:srgbClr val="4D4D4D"/>
        </a:dk1>
        <a:lt1>
          <a:srgbClr val="FFFFFF"/>
        </a:lt1>
        <a:dk2>
          <a:srgbClr val="FFFFFF"/>
        </a:dk2>
        <a:lt2>
          <a:srgbClr val="B2B2B2"/>
        </a:lt2>
        <a:accent1>
          <a:srgbClr val="058089"/>
        </a:accent1>
        <a:accent2>
          <a:srgbClr val="99CC00"/>
        </a:accent2>
        <a:accent3>
          <a:srgbClr val="FFFFFF"/>
        </a:accent3>
        <a:accent4>
          <a:srgbClr val="404040"/>
        </a:accent4>
        <a:accent5>
          <a:srgbClr val="AAC0C4"/>
        </a:accent5>
        <a:accent6>
          <a:srgbClr val="8AB900"/>
        </a:accent6>
        <a:hlink>
          <a:srgbClr val="2CA9D0"/>
        </a:hlink>
        <a:folHlink>
          <a:srgbClr val="4841D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c042TGp_finance_diagram_s</Template>
  <TotalTime>7434</TotalTime>
  <Words>561</Words>
  <Application>Microsoft Office PowerPoint</Application>
  <PresentationFormat>화면 슬라이드 쇼(4:3)</PresentationFormat>
  <Paragraphs>223</Paragraphs>
  <Slides>17</Slides>
  <Notes>0</Notes>
  <HiddenSlides>0</HiddenSlides>
  <MMClips>0</MMClips>
  <ScaleCrop>false</ScaleCrop>
  <HeadingPairs>
    <vt:vector size="6" baseType="variant">
      <vt:variant>
        <vt:lpstr>테마</vt:lpstr>
      </vt:variant>
      <vt:variant>
        <vt:i4>1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17</vt:i4>
      </vt:variant>
    </vt:vector>
  </HeadingPairs>
  <TitlesOfParts>
    <vt:vector size="19" baseType="lpstr">
      <vt:lpstr>c042TGp_finance_diagram_s</vt:lpstr>
      <vt:lpstr>Image</vt:lpstr>
      <vt:lpstr>효과적인 전공세미나 운영방법 및 사례발표</vt:lpstr>
      <vt:lpstr>전공세미나 란?</vt:lpstr>
      <vt:lpstr>Contents</vt:lpstr>
      <vt:lpstr>1.목  적</vt:lpstr>
      <vt:lpstr>2.운영방안</vt:lpstr>
      <vt:lpstr>3.운영원칙</vt:lpstr>
      <vt:lpstr>1)이수단위</vt:lpstr>
      <vt:lpstr>2)수업내용</vt:lpstr>
      <vt:lpstr>3)세부운영사항</vt:lpstr>
      <vt:lpstr>4)기타사항(부가효과)</vt:lpstr>
      <vt:lpstr>5)각 대학, 학과 특성화에 따른 전공세미나</vt:lpstr>
      <vt:lpstr>6) 전공세미나에 대한 학생의  요구사항</vt:lpstr>
      <vt:lpstr>각 대학, 학과 특성화에 따른 전공세미나</vt:lpstr>
      <vt:lpstr>6)자연과학대학 전공세미나 지원 내용</vt:lpstr>
      <vt:lpstr>Ⅳ.전공세미나 결론</vt:lpstr>
      <vt:lpstr>Ⅴ. 전공세미나  효과</vt:lpstr>
      <vt:lpstr>슬라이드 17</vt:lpstr>
    </vt:vector>
  </TitlesOfParts>
  <Company>DKU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효과적인 전공세미나 운영방법 및 사례발표</dc:title>
  <dc:creator>user</dc:creator>
  <cp:lastModifiedBy>user</cp:lastModifiedBy>
  <cp:revision>41</cp:revision>
  <dcterms:created xsi:type="dcterms:W3CDTF">2013-03-28T01:17:31Z</dcterms:created>
  <dcterms:modified xsi:type="dcterms:W3CDTF">2013-04-03T01:43:06Z</dcterms:modified>
</cp:coreProperties>
</file>